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3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1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65"/>
  </p:notesMasterIdLst>
  <p:sldIdLst>
    <p:sldId id="311" r:id="rId2"/>
    <p:sldId id="257" r:id="rId3"/>
    <p:sldId id="306" r:id="rId4"/>
    <p:sldId id="258" r:id="rId5"/>
    <p:sldId id="259" r:id="rId6"/>
    <p:sldId id="315" r:id="rId7"/>
    <p:sldId id="316" r:id="rId8"/>
    <p:sldId id="314" r:id="rId9"/>
    <p:sldId id="260" r:id="rId10"/>
    <p:sldId id="261" r:id="rId11"/>
    <p:sldId id="262" r:id="rId12"/>
    <p:sldId id="317" r:id="rId13"/>
    <p:sldId id="263" r:id="rId14"/>
    <p:sldId id="264" r:id="rId15"/>
    <p:sldId id="318" r:id="rId16"/>
    <p:sldId id="265" r:id="rId17"/>
    <p:sldId id="266" r:id="rId18"/>
    <p:sldId id="268" r:id="rId19"/>
    <p:sldId id="269" r:id="rId20"/>
    <p:sldId id="270" r:id="rId21"/>
    <p:sldId id="319" r:id="rId22"/>
    <p:sldId id="271" r:id="rId23"/>
    <p:sldId id="272" r:id="rId24"/>
    <p:sldId id="273" r:id="rId25"/>
    <p:sldId id="274" r:id="rId26"/>
    <p:sldId id="320" r:id="rId27"/>
    <p:sldId id="276" r:id="rId28"/>
    <p:sldId id="277" r:id="rId29"/>
    <p:sldId id="278" r:id="rId30"/>
    <p:sldId id="279" r:id="rId31"/>
    <p:sldId id="280" r:id="rId32"/>
    <p:sldId id="281" r:id="rId33"/>
    <p:sldId id="321" r:id="rId34"/>
    <p:sldId id="322" r:id="rId35"/>
    <p:sldId id="282" r:id="rId36"/>
    <p:sldId id="283" r:id="rId37"/>
    <p:sldId id="286" r:id="rId38"/>
    <p:sldId id="323" r:id="rId39"/>
    <p:sldId id="324" r:id="rId40"/>
    <p:sldId id="287" r:id="rId41"/>
    <p:sldId id="325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8" r:id="rId60"/>
    <p:sldId id="309" r:id="rId61"/>
    <p:sldId id="310" r:id="rId62"/>
    <p:sldId id="313" r:id="rId63"/>
    <p:sldId id="284" r:id="rId64"/>
  </p:sldIdLst>
  <p:sldSz cx="13716000" cy="9144000"/>
  <p:notesSz cx="6997700" cy="9283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1pPr>
    <a:lvl2pPr marL="652463" indent="-1952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2pPr>
    <a:lvl3pPr marL="1304925" indent="-39052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3pPr>
    <a:lvl4pPr marL="1958975" indent="-5873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4pPr>
    <a:lvl5pPr marL="2611438" indent="-78263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3366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6" d="100"/>
          <a:sy n="36" d="100"/>
        </p:scale>
        <p:origin x="-378" y="-96"/>
      </p:cViewPr>
      <p:guideLst>
        <p:guide orient="horz" pos="1526"/>
        <p:guide pos="19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9852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6" rIns="93031" bIns="46516" numCol="1" anchor="t" anchorCtr="0" compatLnSpc="1">
            <a:prstTxWarp prst="textNoShape">
              <a:avLst/>
            </a:prstTxWarp>
          </a:bodyPr>
          <a:lstStyle>
            <a:lvl1pPr defTabSz="930275" eaLnBrk="1" hangingPunct="1">
              <a:defRPr sz="1200">
                <a:latin typeface="Times New Roman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63988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6" rIns="93031" bIns="46516" numCol="1" anchor="t" anchorCtr="0" compatLnSpc="1">
            <a:prstTxWarp prst="textNoShape">
              <a:avLst/>
            </a:prstTxWarp>
          </a:bodyPr>
          <a:lstStyle>
            <a:lvl1pPr algn="r" defTabSz="930275" eaLnBrk="1" hangingPunct="1">
              <a:defRPr sz="1200">
                <a:latin typeface="Times New Roman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7588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889000" y="696913"/>
            <a:ext cx="521970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0088" y="4410075"/>
            <a:ext cx="559752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6" rIns="93031" bIns="465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6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18563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6" rIns="93031" bIns="46516" numCol="1" anchor="b" anchorCtr="0" compatLnSpc="1">
            <a:prstTxWarp prst="textNoShape">
              <a:avLst/>
            </a:prstTxWarp>
          </a:bodyPr>
          <a:lstStyle>
            <a:lvl1pPr defTabSz="930275" eaLnBrk="1" hangingPunct="1">
              <a:defRPr sz="1200">
                <a:latin typeface="Times New Roman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3988" y="8818563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6" rIns="93031" bIns="46516" numCol="1" anchor="b" anchorCtr="0" compatLnSpc="1">
            <a:prstTxWarp prst="textNoShape">
              <a:avLst/>
            </a:prstTxWarp>
          </a:bodyPr>
          <a:lstStyle>
            <a:lvl1pPr algn="r" defTabSz="930275" eaLnBrk="1" hangingPunct="1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39847A83-B6F3-420E-B0B7-06EECFB04F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652463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130492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95897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261143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326555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2EC2A9-063E-41D8-9682-F3A53203E145}" type="slidenum">
              <a:rPr lang="en-US" smtClean="0"/>
              <a:pPr/>
              <a:t>1</a:t>
            </a:fld>
            <a:endParaRPr lang="en-US" smtClean="0"/>
          </a:p>
        </p:txBody>
      </p:sp>
      <p:sp>
        <p:nvSpPr>
          <p:cNvPr id="6861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05B7818-A59F-4CF6-A477-8DBF4D118EF3}" type="slidenum">
              <a:rPr lang="en-US" smtClean="0"/>
              <a:pPr/>
              <a:t>13</a:t>
            </a:fld>
            <a:endParaRPr lang="en-US" smtClean="0"/>
          </a:p>
        </p:txBody>
      </p:sp>
      <p:sp>
        <p:nvSpPr>
          <p:cNvPr id="7782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78657C-EDB0-43C4-9B56-DFC55AFB21A7}" type="slidenum">
              <a:rPr lang="en-US" smtClean="0"/>
              <a:pPr/>
              <a:t>14</a:t>
            </a:fld>
            <a:endParaRPr lang="en-US" smtClean="0"/>
          </a:p>
        </p:txBody>
      </p:sp>
      <p:sp>
        <p:nvSpPr>
          <p:cNvPr id="7885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29E646C-FB66-4504-90A1-AB38CD6F9044}" type="slidenum">
              <a:rPr lang="en-US" smtClean="0"/>
              <a:pPr/>
              <a:t>16</a:t>
            </a:fld>
            <a:endParaRPr lang="en-US" smtClean="0"/>
          </a:p>
        </p:txBody>
      </p:sp>
      <p:sp>
        <p:nvSpPr>
          <p:cNvPr id="7987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3C3EB2D-573B-403E-BB36-3F82BD20AABB}" type="slidenum">
              <a:rPr lang="en-US" smtClean="0"/>
              <a:pPr/>
              <a:t>17</a:t>
            </a:fld>
            <a:endParaRPr lang="en-US" smtClean="0"/>
          </a:p>
        </p:txBody>
      </p:sp>
      <p:sp>
        <p:nvSpPr>
          <p:cNvPr id="8089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8F6A3CB-3D98-48B4-B8F7-C194217BA89F}" type="slidenum">
              <a:rPr lang="en-US" smtClean="0"/>
              <a:pPr/>
              <a:t>18</a:t>
            </a:fld>
            <a:endParaRPr lang="en-US" smtClean="0"/>
          </a:p>
        </p:txBody>
      </p:sp>
      <p:sp>
        <p:nvSpPr>
          <p:cNvPr id="8192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AC657A-140C-44AA-B6B6-318ADEB45B5C}" type="slidenum">
              <a:rPr lang="en-US" smtClean="0"/>
              <a:pPr/>
              <a:t>19</a:t>
            </a:fld>
            <a:endParaRPr lang="en-US" smtClean="0"/>
          </a:p>
        </p:txBody>
      </p:sp>
      <p:sp>
        <p:nvSpPr>
          <p:cNvPr id="8294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E13AC91-F65F-49C0-B3E1-4B68296489D5}" type="slidenum">
              <a:rPr lang="en-US" smtClean="0"/>
              <a:pPr/>
              <a:t>20</a:t>
            </a:fld>
            <a:endParaRPr lang="en-US" smtClean="0"/>
          </a:p>
        </p:txBody>
      </p:sp>
      <p:sp>
        <p:nvSpPr>
          <p:cNvPr id="8397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464C24F-FF80-487A-B70B-4A9F7D217287}" type="slidenum">
              <a:rPr lang="en-US" smtClean="0"/>
              <a:pPr/>
              <a:t>22</a:t>
            </a:fld>
            <a:endParaRPr lang="en-US" smtClean="0"/>
          </a:p>
        </p:txBody>
      </p:sp>
      <p:sp>
        <p:nvSpPr>
          <p:cNvPr id="8499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C8B468-9293-4FE6-A691-AC19BA4DAB5B}" type="slidenum">
              <a:rPr lang="en-US" smtClean="0"/>
              <a:pPr/>
              <a:t>23</a:t>
            </a:fld>
            <a:endParaRPr lang="en-US" smtClean="0"/>
          </a:p>
        </p:txBody>
      </p:sp>
      <p:sp>
        <p:nvSpPr>
          <p:cNvPr id="8601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5CA142-E1D5-4709-8B31-2E4325AF7BBC}" type="slidenum">
              <a:rPr lang="en-US" smtClean="0"/>
              <a:pPr/>
              <a:t>24</a:t>
            </a:fld>
            <a:endParaRPr lang="en-US" smtClean="0"/>
          </a:p>
        </p:txBody>
      </p:sp>
      <p:sp>
        <p:nvSpPr>
          <p:cNvPr id="8704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2ADE10-4C9F-4F46-987A-BD7B1E03B351}" type="slidenum">
              <a:rPr lang="en-US" smtClean="0"/>
              <a:pPr/>
              <a:t>2</a:t>
            </a:fld>
            <a:endParaRPr lang="en-US" smtClean="0"/>
          </a:p>
        </p:txBody>
      </p:sp>
      <p:sp>
        <p:nvSpPr>
          <p:cNvPr id="6963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216BDB-0D26-4AA3-94ED-D43A45623722}" type="slidenum">
              <a:rPr lang="en-US" smtClean="0"/>
              <a:pPr/>
              <a:t>25</a:t>
            </a:fld>
            <a:endParaRPr lang="en-US" smtClean="0"/>
          </a:p>
        </p:txBody>
      </p:sp>
      <p:sp>
        <p:nvSpPr>
          <p:cNvPr id="8806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843A7B-AFED-4857-B01B-7CD8694B6C9F}" type="slidenum">
              <a:rPr lang="en-US" smtClean="0"/>
              <a:pPr/>
              <a:t>27</a:t>
            </a:fld>
            <a:endParaRPr lang="en-US" smtClean="0"/>
          </a:p>
        </p:txBody>
      </p:sp>
      <p:sp>
        <p:nvSpPr>
          <p:cNvPr id="8909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C18C369-5E57-4119-A622-092FD4565C70}" type="slidenum">
              <a:rPr lang="en-US" smtClean="0"/>
              <a:pPr/>
              <a:t>28</a:t>
            </a:fld>
            <a:endParaRPr lang="en-US" smtClean="0"/>
          </a:p>
        </p:txBody>
      </p:sp>
      <p:sp>
        <p:nvSpPr>
          <p:cNvPr id="9011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0D3BF51-B802-4132-850F-5792DEE37D33}" type="slidenum">
              <a:rPr lang="en-US" smtClean="0"/>
              <a:pPr/>
              <a:t>29</a:t>
            </a:fld>
            <a:endParaRPr lang="en-US" smtClean="0"/>
          </a:p>
        </p:txBody>
      </p:sp>
      <p:sp>
        <p:nvSpPr>
          <p:cNvPr id="9113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1451553-D528-425F-A9FA-2FF546FE0F40}" type="slidenum">
              <a:rPr lang="en-US" smtClean="0"/>
              <a:pPr/>
              <a:t>30</a:t>
            </a:fld>
            <a:endParaRPr lang="en-US" smtClean="0"/>
          </a:p>
        </p:txBody>
      </p:sp>
      <p:sp>
        <p:nvSpPr>
          <p:cNvPr id="9216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B274C99-4371-4554-8242-B09ECC96FAE8}" type="slidenum">
              <a:rPr lang="en-US" smtClean="0"/>
              <a:pPr/>
              <a:t>31</a:t>
            </a:fld>
            <a:endParaRPr lang="en-US" smtClean="0"/>
          </a:p>
        </p:txBody>
      </p:sp>
      <p:sp>
        <p:nvSpPr>
          <p:cNvPr id="9318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802604-768A-4931-95CB-6E7F92942E82}" type="slidenum">
              <a:rPr lang="en-US" smtClean="0"/>
              <a:pPr/>
              <a:t>32</a:t>
            </a:fld>
            <a:endParaRPr lang="en-US" smtClean="0"/>
          </a:p>
        </p:txBody>
      </p:sp>
      <p:sp>
        <p:nvSpPr>
          <p:cNvPr id="9421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681968-96B3-47D8-A27D-77BB2803C8FE}" type="slidenum">
              <a:rPr lang="en-US" smtClean="0"/>
              <a:pPr/>
              <a:t>35</a:t>
            </a:fld>
            <a:endParaRPr lang="en-US" smtClean="0"/>
          </a:p>
        </p:txBody>
      </p:sp>
      <p:sp>
        <p:nvSpPr>
          <p:cNvPr id="9523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555CB03-17C6-4264-B823-DF0BA9020984}" type="slidenum">
              <a:rPr lang="en-US" smtClean="0"/>
              <a:pPr/>
              <a:t>36</a:t>
            </a:fld>
            <a:endParaRPr lang="en-US" smtClean="0"/>
          </a:p>
        </p:txBody>
      </p:sp>
      <p:sp>
        <p:nvSpPr>
          <p:cNvPr id="9625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C61EC2-0885-44FF-9346-C1C40E630E5A}" type="slidenum">
              <a:rPr lang="en-US" smtClean="0"/>
              <a:pPr/>
              <a:t>37</a:t>
            </a:fld>
            <a:endParaRPr lang="en-US" smtClean="0"/>
          </a:p>
        </p:txBody>
      </p:sp>
      <p:sp>
        <p:nvSpPr>
          <p:cNvPr id="9728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37A6F9-AC6F-470D-B69D-43148AB53546}" type="slidenum">
              <a:rPr lang="en-US" smtClean="0"/>
              <a:pPr/>
              <a:t>3</a:t>
            </a:fld>
            <a:endParaRPr lang="en-US" smtClean="0"/>
          </a:p>
        </p:txBody>
      </p:sp>
      <p:sp>
        <p:nvSpPr>
          <p:cNvPr id="7065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3ECE7F-ADE0-4688-8B67-896D70F40FDC}" type="slidenum">
              <a:rPr lang="en-US" smtClean="0"/>
              <a:pPr/>
              <a:t>40</a:t>
            </a:fld>
            <a:endParaRPr lang="en-US" smtClean="0"/>
          </a:p>
        </p:txBody>
      </p:sp>
      <p:sp>
        <p:nvSpPr>
          <p:cNvPr id="9830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C0D51A-6D63-4124-A805-9DF56439E34E}" type="slidenum">
              <a:rPr lang="en-US" smtClean="0"/>
              <a:pPr/>
              <a:t>41</a:t>
            </a:fld>
            <a:endParaRPr lang="en-US" smtClean="0"/>
          </a:p>
        </p:txBody>
      </p:sp>
      <p:sp>
        <p:nvSpPr>
          <p:cNvPr id="9933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B0285A0-E1DB-442B-9373-2FE2AF97D412}" type="slidenum">
              <a:rPr lang="en-US" smtClean="0"/>
              <a:pPr/>
              <a:t>42</a:t>
            </a:fld>
            <a:endParaRPr lang="en-US" smtClean="0"/>
          </a:p>
        </p:txBody>
      </p:sp>
      <p:sp>
        <p:nvSpPr>
          <p:cNvPr id="10035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E62763A-703E-4D2C-A6DB-8962BD53A235}" type="slidenum">
              <a:rPr lang="en-US" smtClean="0"/>
              <a:pPr/>
              <a:t>43</a:t>
            </a:fld>
            <a:endParaRPr lang="en-US" smtClean="0"/>
          </a:p>
        </p:txBody>
      </p:sp>
      <p:sp>
        <p:nvSpPr>
          <p:cNvPr id="10137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392574-99EF-4223-923D-4B0E354DCE09}" type="slidenum">
              <a:rPr lang="en-US" smtClean="0"/>
              <a:pPr/>
              <a:t>44</a:t>
            </a:fld>
            <a:endParaRPr lang="en-US" smtClean="0"/>
          </a:p>
        </p:txBody>
      </p:sp>
      <p:sp>
        <p:nvSpPr>
          <p:cNvPr id="10240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519B828-8255-4FB6-9463-6F5AB115D312}" type="slidenum">
              <a:rPr lang="en-US" smtClean="0"/>
              <a:pPr/>
              <a:t>45</a:t>
            </a:fld>
            <a:endParaRPr lang="en-US" smtClean="0"/>
          </a:p>
        </p:txBody>
      </p:sp>
      <p:sp>
        <p:nvSpPr>
          <p:cNvPr id="10342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FABB6E5-53D2-4471-A5D7-B657C0880378}" type="slidenum">
              <a:rPr lang="en-US" smtClean="0"/>
              <a:pPr/>
              <a:t>46</a:t>
            </a:fld>
            <a:endParaRPr lang="en-US" smtClean="0"/>
          </a:p>
        </p:txBody>
      </p:sp>
      <p:sp>
        <p:nvSpPr>
          <p:cNvPr id="10445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43FB9F-C68B-4321-8F3C-CBB784BA9873}" type="slidenum">
              <a:rPr lang="en-US" smtClean="0"/>
              <a:pPr/>
              <a:t>47</a:t>
            </a:fld>
            <a:endParaRPr lang="en-US" smtClean="0"/>
          </a:p>
        </p:txBody>
      </p:sp>
      <p:sp>
        <p:nvSpPr>
          <p:cNvPr id="10547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F26263-3F13-4CD2-9099-D9EE96A4D5AF}" type="slidenum">
              <a:rPr lang="en-US" smtClean="0"/>
              <a:pPr/>
              <a:t>48</a:t>
            </a:fld>
            <a:endParaRPr lang="en-US" smtClean="0"/>
          </a:p>
        </p:txBody>
      </p:sp>
      <p:sp>
        <p:nvSpPr>
          <p:cNvPr id="10649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DCB847-FC15-4945-8853-7583F96548C6}" type="slidenum">
              <a:rPr lang="en-US" smtClean="0"/>
              <a:pPr/>
              <a:t>49</a:t>
            </a:fld>
            <a:endParaRPr lang="en-US" smtClean="0"/>
          </a:p>
        </p:txBody>
      </p:sp>
      <p:sp>
        <p:nvSpPr>
          <p:cNvPr id="10752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D74B90-BB57-427B-839A-FFBFBC5E13C4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7168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5D7874-2A30-42DF-8D78-884398038F0D}" type="slidenum">
              <a:rPr lang="en-US" smtClean="0"/>
              <a:pPr/>
              <a:t>50</a:t>
            </a:fld>
            <a:endParaRPr lang="en-US" smtClean="0"/>
          </a:p>
        </p:txBody>
      </p:sp>
      <p:sp>
        <p:nvSpPr>
          <p:cNvPr id="10854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B16B3D6-9612-4A16-837A-E535E477A818}" type="slidenum">
              <a:rPr lang="en-US" smtClean="0"/>
              <a:pPr/>
              <a:t>51</a:t>
            </a:fld>
            <a:endParaRPr lang="en-US" smtClean="0"/>
          </a:p>
        </p:txBody>
      </p:sp>
      <p:sp>
        <p:nvSpPr>
          <p:cNvPr id="10957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DB2E76-2DAD-4579-9C0A-87D4D4AE2D23}" type="slidenum">
              <a:rPr lang="en-US" smtClean="0"/>
              <a:pPr/>
              <a:t>52</a:t>
            </a:fld>
            <a:endParaRPr lang="en-US" smtClean="0"/>
          </a:p>
        </p:txBody>
      </p:sp>
      <p:sp>
        <p:nvSpPr>
          <p:cNvPr id="11059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D1F27C-65AF-4267-830A-A12632FD2B55}" type="slidenum">
              <a:rPr lang="en-US" smtClean="0"/>
              <a:pPr/>
              <a:t>53</a:t>
            </a:fld>
            <a:endParaRPr lang="en-US" smtClean="0"/>
          </a:p>
        </p:txBody>
      </p:sp>
      <p:sp>
        <p:nvSpPr>
          <p:cNvPr id="11161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D14A00-E942-49C5-A58E-D43CFEAB04DE}" type="slidenum">
              <a:rPr lang="en-US" smtClean="0"/>
              <a:pPr/>
              <a:t>54</a:t>
            </a:fld>
            <a:endParaRPr lang="en-US" smtClean="0"/>
          </a:p>
        </p:txBody>
      </p:sp>
      <p:sp>
        <p:nvSpPr>
          <p:cNvPr id="11264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93C4EC2-D519-48B4-8505-A5DA372679E6}" type="slidenum">
              <a:rPr lang="en-US" smtClean="0"/>
              <a:pPr/>
              <a:t>55</a:t>
            </a:fld>
            <a:endParaRPr lang="en-US" smtClean="0"/>
          </a:p>
        </p:txBody>
      </p:sp>
      <p:sp>
        <p:nvSpPr>
          <p:cNvPr id="11366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E48D8E-2C90-47E3-A8CB-DD3B80DCDA6E}" type="slidenum">
              <a:rPr lang="en-US" smtClean="0"/>
              <a:pPr/>
              <a:t>56</a:t>
            </a:fld>
            <a:endParaRPr lang="en-US" smtClean="0"/>
          </a:p>
        </p:txBody>
      </p:sp>
      <p:sp>
        <p:nvSpPr>
          <p:cNvPr id="11469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A39D1B-0B04-4606-8B27-53E4E7CE469F}" type="slidenum">
              <a:rPr lang="en-US" smtClean="0"/>
              <a:pPr/>
              <a:t>57</a:t>
            </a:fld>
            <a:endParaRPr lang="en-US" smtClean="0"/>
          </a:p>
        </p:txBody>
      </p:sp>
      <p:sp>
        <p:nvSpPr>
          <p:cNvPr id="11571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A04A4A4-2C04-44E4-AEA3-36384D390E57}" type="slidenum">
              <a:rPr lang="en-US" smtClean="0"/>
              <a:pPr/>
              <a:t>58</a:t>
            </a:fld>
            <a:endParaRPr lang="en-US" smtClean="0"/>
          </a:p>
        </p:txBody>
      </p:sp>
      <p:sp>
        <p:nvSpPr>
          <p:cNvPr id="11673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2BE5A4-6EEF-4EB6-A840-CA4E4A748D35}" type="slidenum">
              <a:rPr lang="en-US" smtClean="0"/>
              <a:pPr/>
              <a:t>59</a:t>
            </a:fld>
            <a:endParaRPr lang="en-US" smtClean="0"/>
          </a:p>
        </p:txBody>
      </p:sp>
      <p:sp>
        <p:nvSpPr>
          <p:cNvPr id="11776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2CC3404-75AB-4979-8501-532BDEEF9B4B}" type="slidenum">
              <a:rPr lang="en-US" smtClean="0"/>
              <a:pPr/>
              <a:t>5</a:t>
            </a:fld>
            <a:endParaRPr lang="en-US" smtClean="0"/>
          </a:p>
        </p:txBody>
      </p:sp>
      <p:sp>
        <p:nvSpPr>
          <p:cNvPr id="7270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62F5134-A343-48DB-815E-EFDC04967E6C}" type="slidenum">
              <a:rPr lang="en-US" smtClean="0"/>
              <a:pPr/>
              <a:t>60</a:t>
            </a:fld>
            <a:endParaRPr lang="en-US" smtClean="0"/>
          </a:p>
        </p:txBody>
      </p:sp>
      <p:sp>
        <p:nvSpPr>
          <p:cNvPr id="11878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608D5E5-C375-4DBD-B192-0445754DB4DF}" type="slidenum">
              <a:rPr lang="en-US" smtClean="0"/>
              <a:pPr/>
              <a:t>61</a:t>
            </a:fld>
            <a:endParaRPr lang="en-US" smtClean="0"/>
          </a:p>
        </p:txBody>
      </p:sp>
      <p:sp>
        <p:nvSpPr>
          <p:cNvPr id="11981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DD1E73-656C-40DF-9A82-6104C6B5F094}" type="slidenum">
              <a:rPr lang="en-US" smtClean="0"/>
              <a:pPr/>
              <a:t>62</a:t>
            </a:fld>
            <a:endParaRPr lang="en-US" smtClean="0"/>
          </a:p>
        </p:txBody>
      </p:sp>
      <p:sp>
        <p:nvSpPr>
          <p:cNvPr id="12083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13481D7-26AE-4E7E-9DC0-2E18E3B41DE4}" type="slidenum">
              <a:rPr lang="en-US" smtClean="0"/>
              <a:pPr/>
              <a:t>63</a:t>
            </a:fld>
            <a:endParaRPr lang="en-US" smtClean="0"/>
          </a:p>
        </p:txBody>
      </p:sp>
      <p:sp>
        <p:nvSpPr>
          <p:cNvPr id="12185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34473A-375A-48B4-B1AA-614EFE3DDBD5}" type="slidenum">
              <a:rPr lang="en-US" smtClean="0"/>
              <a:pPr/>
              <a:t>9</a:t>
            </a:fld>
            <a:endParaRPr lang="en-US" smtClean="0"/>
          </a:p>
        </p:txBody>
      </p:sp>
      <p:sp>
        <p:nvSpPr>
          <p:cNvPr id="7475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715D760-E9E5-4935-8EE1-09CE1D219A06}" type="slidenum">
              <a:rPr lang="en-US" smtClean="0"/>
              <a:pPr/>
              <a:t>10</a:t>
            </a:fld>
            <a:endParaRPr lang="en-US" smtClean="0"/>
          </a:p>
        </p:txBody>
      </p:sp>
      <p:sp>
        <p:nvSpPr>
          <p:cNvPr id="7577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AFCAA3-7FF8-4375-9DD6-7D7DC84F9925}" type="slidenum">
              <a:rPr lang="en-US" smtClean="0"/>
              <a:pPr/>
              <a:t>11</a:t>
            </a:fld>
            <a:endParaRPr lang="en-US" smtClean="0"/>
          </a:p>
        </p:txBody>
      </p:sp>
      <p:sp>
        <p:nvSpPr>
          <p:cNvPr id="7680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98450" y="3948113"/>
            <a:ext cx="12915900" cy="268287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</p:grp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9734550" y="8783638"/>
            <a:ext cx="40703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336699"/>
                </a:solidFill>
                <a:latin typeface="Helvetica" charset="0"/>
              </a:rPr>
              <a:t>Silberschatz, Galvin and Gagne ©2009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41275" y="8818563"/>
            <a:ext cx="37782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336699"/>
                </a:solidFill>
                <a:latin typeface="Helvetica" charset="0"/>
              </a:rPr>
              <a:t>Operating System Concepts– 8</a:t>
            </a:r>
            <a:r>
              <a:rPr lang="en-US" sz="1400" b="1" baseline="30000" dirty="0">
                <a:solidFill>
                  <a:srgbClr val="336699"/>
                </a:solidFill>
                <a:latin typeface="Helvetica" charset="0"/>
              </a:rPr>
              <a:t>th</a:t>
            </a:r>
            <a:r>
              <a:rPr lang="en-US" sz="1400" b="1" dirty="0">
                <a:solidFill>
                  <a:srgbClr val="336699"/>
                </a:solidFill>
                <a:latin typeface="Helvetica" charset="0"/>
              </a:rPr>
              <a:t> Edition</a:t>
            </a:r>
          </a:p>
        </p:txBody>
      </p:sp>
      <p:pic>
        <p:nvPicPr>
          <p:cNvPr id="9" name="Picture 9" descr="dino_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41900" y="5543550"/>
            <a:ext cx="3092450" cy="2125663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4837113" y="5354638"/>
            <a:ext cx="3505200" cy="2517775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>
              <a:defRPr/>
            </a:pPr>
            <a:endParaRPr lang="en-US">
              <a:cs typeface="ＭＳ Ｐゴシック" charset="-128"/>
            </a:endParaRPr>
          </a:p>
        </p:txBody>
      </p:sp>
      <p:sp>
        <p:nvSpPr>
          <p:cNvPr id="1105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333"/>
          </a:xfrm>
        </p:spPr>
        <p:txBody>
          <a:bodyPr/>
          <a:lstStyle>
            <a:lvl1pPr>
              <a:defRPr sz="6100"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37007" y="370417"/>
            <a:ext cx="3217068" cy="7315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70417"/>
            <a:ext cx="9422607" cy="7315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470" y="5875867"/>
            <a:ext cx="11658600" cy="181610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470" y="3875618"/>
            <a:ext cx="11658600" cy="2000249"/>
          </a:xfrm>
        </p:spPr>
        <p:txBody>
          <a:bodyPr anchor="b"/>
          <a:lstStyle>
            <a:lvl1pPr marL="0" indent="0">
              <a:buNone/>
              <a:defRPr sz="2900"/>
            </a:lvl1pPr>
            <a:lvl2pPr marL="653110" indent="0">
              <a:buNone/>
              <a:defRPr sz="2600"/>
            </a:lvl2pPr>
            <a:lvl3pPr marL="1306220" indent="0">
              <a:buNone/>
              <a:defRPr sz="2300"/>
            </a:lvl3pPr>
            <a:lvl4pPr marL="1959331" indent="0">
              <a:buNone/>
              <a:defRPr sz="2000"/>
            </a:lvl4pPr>
            <a:lvl5pPr marL="2612441" indent="0">
              <a:buNone/>
              <a:defRPr sz="2000"/>
            </a:lvl5pPr>
            <a:lvl6pPr marL="3265551" indent="0">
              <a:buNone/>
              <a:defRPr sz="2000"/>
            </a:lvl6pPr>
            <a:lvl7pPr marL="3918661" indent="0">
              <a:buNone/>
              <a:defRPr sz="2000"/>
            </a:lvl7pPr>
            <a:lvl8pPr marL="4571771" indent="0">
              <a:buNone/>
              <a:defRPr sz="2000"/>
            </a:lvl8pPr>
            <a:lvl9pPr marL="5224882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96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61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6184"/>
            <a:ext cx="123444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6817"/>
            <a:ext cx="6060282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99833"/>
            <a:ext cx="6060282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38" y="2046817"/>
            <a:ext cx="6062663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538" y="2899833"/>
            <a:ext cx="6062663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64067"/>
            <a:ext cx="4512470" cy="1549400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575" y="364067"/>
            <a:ext cx="7667625" cy="7804151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1913467"/>
            <a:ext cx="4512470" cy="6254751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8432" y="6400800"/>
            <a:ext cx="8229600" cy="755651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8432" y="817033"/>
            <a:ext cx="8229600" cy="548640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2" y="7156451"/>
            <a:ext cx="8229600" cy="1073149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428625" y="0"/>
            <a:ext cx="1793875" cy="1211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69888"/>
            <a:ext cx="12344400" cy="76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30622" tIns="65311" rIns="130622" bIns="6531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09675" y="1644650"/>
            <a:ext cx="12344400" cy="604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9573" name="Rectangle 5"/>
          <p:cNvSpPr>
            <a:spLocks noChangeArrowheads="1"/>
          </p:cNvSpPr>
          <p:nvPr/>
        </p:nvSpPr>
        <p:spPr bwMode="auto">
          <a:xfrm>
            <a:off x="0" y="0"/>
            <a:ext cx="342900" cy="3048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 algn="ctr" eaLnBrk="1" hangingPunct="1">
              <a:defRPr/>
            </a:pPr>
            <a:endParaRPr lang="en-US" sz="3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09574" name="Line 6"/>
          <p:cNvSpPr>
            <a:spLocks noChangeShapeType="1"/>
          </p:cNvSpPr>
          <p:nvPr/>
        </p:nvSpPr>
        <p:spPr bwMode="auto">
          <a:xfrm>
            <a:off x="685800" y="1147763"/>
            <a:ext cx="121158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ffectLst/>
        </p:spPr>
        <p:txBody>
          <a:bodyPr lIns="130622" tIns="65311" rIns="130622" bIns="65311"/>
          <a:lstStyle/>
          <a:p>
            <a:pPr>
              <a:defRPr/>
            </a:pPr>
            <a:endParaRPr lang="en-US">
              <a:ea typeface="+mn-ea"/>
            </a:endParaRPr>
          </a:p>
        </p:txBody>
      </p:sp>
      <p:sp>
        <p:nvSpPr>
          <p:cNvPr id="109575" name="Rectangle 7"/>
          <p:cNvSpPr>
            <a:spLocks noChangeArrowheads="1"/>
          </p:cNvSpPr>
          <p:nvPr/>
        </p:nvSpPr>
        <p:spPr bwMode="auto">
          <a:xfrm>
            <a:off x="0" y="3048000"/>
            <a:ext cx="342900" cy="3048000"/>
          </a:xfrm>
          <a:prstGeom prst="rect">
            <a:avLst/>
          </a:prstGeom>
          <a:solidFill>
            <a:srgbClr val="99CCFF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 algn="ctr" eaLnBrk="1" hangingPunct="1">
              <a:defRPr/>
            </a:pPr>
            <a:endParaRPr lang="en-US" sz="3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09576" name="Rectangle 8"/>
          <p:cNvSpPr>
            <a:spLocks noChangeArrowheads="1"/>
          </p:cNvSpPr>
          <p:nvPr/>
        </p:nvSpPr>
        <p:spPr bwMode="auto">
          <a:xfrm>
            <a:off x="0" y="6096000"/>
            <a:ext cx="342900" cy="3048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 algn="ctr" eaLnBrk="1" hangingPunct="1">
              <a:defRPr/>
            </a:pPr>
            <a:endParaRPr lang="en-US" sz="3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09577" name="Text Box 9"/>
          <p:cNvSpPr txBox="1">
            <a:spLocks noChangeArrowheads="1"/>
          </p:cNvSpPr>
          <p:nvPr/>
        </p:nvSpPr>
        <p:spPr bwMode="auto">
          <a:xfrm>
            <a:off x="6359525" y="8818563"/>
            <a:ext cx="720725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006699"/>
                </a:solidFill>
                <a:latin typeface="Helvetica" charset="0"/>
              </a:rPr>
              <a:t>11.</a:t>
            </a:r>
            <a:fld id="{DED67EA5-AD70-41C9-A027-FFA97DBED1CB}" type="slidenum">
              <a:rPr lang="en-US" sz="1400" b="1">
                <a:solidFill>
                  <a:srgbClr val="006699"/>
                </a:solidFill>
                <a:latin typeface="Helvetica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sz="1400" b="1" dirty="0">
              <a:solidFill>
                <a:srgbClr val="006699"/>
              </a:solidFill>
              <a:latin typeface="Helvetica" charset="0"/>
            </a:endParaRPr>
          </a:p>
        </p:txBody>
      </p:sp>
      <p:sp>
        <p:nvSpPr>
          <p:cNvPr id="109578" name="Text Box 10"/>
          <p:cNvSpPr txBox="1">
            <a:spLocks noChangeArrowheads="1"/>
          </p:cNvSpPr>
          <p:nvPr/>
        </p:nvSpPr>
        <p:spPr bwMode="auto">
          <a:xfrm>
            <a:off x="9734550" y="8783638"/>
            <a:ext cx="40703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006699"/>
                </a:solidFill>
                <a:latin typeface="Helvetica" charset="0"/>
              </a:rPr>
              <a:t>Silberschatz, Galvin and Gagne ©2009</a:t>
            </a:r>
          </a:p>
        </p:txBody>
      </p:sp>
      <p:sp>
        <p:nvSpPr>
          <p:cNvPr id="109579" name="Text Box 11"/>
          <p:cNvSpPr txBox="1">
            <a:spLocks noChangeArrowheads="1"/>
          </p:cNvSpPr>
          <p:nvPr/>
        </p:nvSpPr>
        <p:spPr bwMode="auto">
          <a:xfrm>
            <a:off x="279400" y="8828088"/>
            <a:ext cx="37782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006699"/>
                </a:solidFill>
                <a:latin typeface="Helvetica" charset="0"/>
              </a:rPr>
              <a:t>Operating System Concepts  – 8</a:t>
            </a:r>
            <a:r>
              <a:rPr lang="en-US" sz="1400" b="1" baseline="30000" dirty="0">
                <a:solidFill>
                  <a:srgbClr val="006699"/>
                </a:solidFill>
                <a:latin typeface="Helvetica" charset="0"/>
              </a:rPr>
              <a:t>th</a:t>
            </a:r>
            <a:r>
              <a:rPr lang="en-US" sz="1400" b="1" dirty="0">
                <a:solidFill>
                  <a:srgbClr val="006699"/>
                </a:solidFill>
                <a:latin typeface="Helvetica" charset="0"/>
              </a:rPr>
              <a:t> Edition</a:t>
            </a:r>
          </a:p>
        </p:txBody>
      </p:sp>
      <p:pic>
        <p:nvPicPr>
          <p:cNvPr id="1036" name="Picture 12" descr="dino_6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11661775" y="7799388"/>
            <a:ext cx="1925638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5pPr>
      <a:lvl6pPr marL="65311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6pPr>
      <a:lvl7pPr marL="130622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7pPr>
      <a:lvl8pPr marL="195933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8pPr>
      <a:lvl9pPr marL="261244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9pPr>
    </p:titleStyle>
    <p:bodyStyle>
      <a:lvl1pPr marL="488950" indent="-48895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90000"/>
        <a:buFont typeface="Monotype Sorts" charset="2"/>
        <a:buChar char="n"/>
        <a:defRPr kumimoji="1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1060450" indent="-407988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80000"/>
        <a:buFont typeface="Monotype Sorts" charset="2"/>
        <a:buChar char="l"/>
        <a:defRPr kumimoji="1">
          <a:solidFill>
            <a:schemeClr val="tx1"/>
          </a:solidFill>
          <a:latin typeface="+mn-lt"/>
          <a:ea typeface="ＭＳ Ｐゴシック" charset="-128"/>
        </a:defRPr>
      </a:lvl2pPr>
      <a:lvl3pPr marL="1550988" indent="-325438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charset="2"/>
        <a:buChar char="4"/>
        <a:defRPr kumimoji="1">
          <a:solidFill>
            <a:schemeClr val="tx1"/>
          </a:solidFill>
          <a:latin typeface="+mn-lt"/>
          <a:ea typeface="ＭＳ Ｐゴシック" charset="-128"/>
        </a:defRPr>
      </a:lvl3pPr>
      <a:lvl4pPr marL="2039938" indent="-325438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4pPr>
      <a:lvl5pPr marL="2530475" indent="-325438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5pPr>
      <a:lvl6pPr marL="318391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383702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449013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514324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863"/>
          </a:xfrm>
        </p:spPr>
        <p:txBody>
          <a:bodyPr/>
          <a:lstStyle/>
          <a:p>
            <a:pPr eaLnBrk="1" hangingPunct="1"/>
            <a:r>
              <a:rPr lang="en-US" smtClean="0"/>
              <a:t>Chapter 11:  File System Implementation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385888" y="369888"/>
            <a:ext cx="11644312" cy="768350"/>
          </a:xfrm>
        </p:spPr>
        <p:txBody>
          <a:bodyPr/>
          <a:lstStyle/>
          <a:p>
            <a:pPr eaLnBrk="1" hangingPunct="1"/>
            <a:r>
              <a:rPr lang="en-US" smtClean="0"/>
              <a:t>In-Memory File System Structures</a:t>
            </a:r>
            <a:endParaRPr lang="en-US" sz="3400" smtClean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42713" cy="6040438"/>
          </a:xfrm>
        </p:spPr>
        <p:txBody>
          <a:bodyPr/>
          <a:lstStyle/>
          <a:p>
            <a:r>
              <a:rPr lang="en-US" smtClean="0"/>
              <a:t>Mount table storing file system mounts, mount points, file system types</a:t>
            </a:r>
          </a:p>
          <a:p>
            <a:endParaRPr lang="en-US" smtClean="0"/>
          </a:p>
          <a:p>
            <a:r>
              <a:rPr lang="en-US" smtClean="0"/>
              <a:t>The following figure illustrates the necessary file system structures provided by the operating systems</a:t>
            </a:r>
          </a:p>
          <a:p>
            <a:endParaRPr lang="en-US" smtClean="0"/>
          </a:p>
          <a:p>
            <a:r>
              <a:rPr lang="en-US" smtClean="0"/>
              <a:t>Figure 12-3(a) refers to opening a file</a:t>
            </a:r>
          </a:p>
          <a:p>
            <a:endParaRPr lang="en-US" smtClean="0"/>
          </a:p>
          <a:p>
            <a:r>
              <a:rPr lang="en-US" smtClean="0"/>
              <a:t>Figure 12-3(b) refers to reading a file</a:t>
            </a:r>
          </a:p>
          <a:p>
            <a:endParaRPr lang="en-US" smtClean="0"/>
          </a:p>
          <a:p>
            <a:r>
              <a:rPr lang="en-US" smtClean="0"/>
              <a:t>Plus buffers hold data blocks from secondary storage</a:t>
            </a:r>
          </a:p>
          <a:p>
            <a:pPr>
              <a:buFont typeface="Monotype Sorts" charset="2"/>
              <a:buNone/>
            </a:pPr>
            <a:endParaRPr lang="en-US" smtClean="0"/>
          </a:p>
          <a:p>
            <a:r>
              <a:rPr lang="en-US" smtClean="0"/>
              <a:t>Open returns a file handle for subsequent use</a:t>
            </a:r>
          </a:p>
          <a:p>
            <a:endParaRPr lang="en-US" smtClean="0"/>
          </a:p>
          <a:p>
            <a:r>
              <a:rPr lang="en-US" smtClean="0"/>
              <a:t>Data from read eventually copied to specified user process memory address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1314450" y="369888"/>
            <a:ext cx="11715750" cy="768350"/>
          </a:xfrm>
        </p:spPr>
        <p:txBody>
          <a:bodyPr/>
          <a:lstStyle/>
          <a:p>
            <a:pPr eaLnBrk="1" hangingPunct="1"/>
            <a:r>
              <a:rPr lang="en-US" smtClean="0"/>
              <a:t>In-Memory File System Structures</a:t>
            </a:r>
            <a:endParaRPr lang="en-US" sz="3400" smtClean="0"/>
          </a:p>
        </p:txBody>
      </p:sp>
      <p:pic>
        <p:nvPicPr>
          <p:cNvPr id="13315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55750" y="1820863"/>
            <a:ext cx="9798050" cy="651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Partitions and Mounting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Partition can be a volume containing a file system (“cooked”) or </a:t>
            </a:r>
            <a:r>
              <a:rPr lang="en-US" b="1" smtClean="0">
                <a:solidFill>
                  <a:srgbClr val="3366FF"/>
                </a:solidFill>
              </a:rPr>
              <a:t>raw </a:t>
            </a:r>
            <a:r>
              <a:rPr lang="en-US" smtClean="0"/>
              <a:t>– just a sequence of blocks with no file system</a:t>
            </a:r>
          </a:p>
          <a:p>
            <a:r>
              <a:rPr lang="en-US" smtClean="0"/>
              <a:t>Boot block can point to boot volume or boot loader set of blocks that contain enough code to know how to load the kernel from the file system</a:t>
            </a:r>
          </a:p>
          <a:p>
            <a:pPr lvl="1"/>
            <a:r>
              <a:rPr lang="en-US" smtClean="0"/>
              <a:t>Or a boot management program for multi-os booting</a:t>
            </a:r>
          </a:p>
          <a:p>
            <a:r>
              <a:rPr lang="en-US" b="1" smtClean="0">
                <a:solidFill>
                  <a:srgbClr val="3366FF"/>
                </a:solidFill>
              </a:rPr>
              <a:t>Root partition </a:t>
            </a:r>
            <a:r>
              <a:rPr lang="en-US" smtClean="0"/>
              <a:t>contains the OS, other partitions can hold other Oses, other file systems, or be raw</a:t>
            </a:r>
          </a:p>
          <a:p>
            <a:pPr lvl="1"/>
            <a:r>
              <a:rPr lang="en-US" smtClean="0"/>
              <a:t>Mounted at boot time</a:t>
            </a:r>
          </a:p>
          <a:p>
            <a:pPr lvl="1"/>
            <a:r>
              <a:rPr lang="en-US" smtClean="0"/>
              <a:t>Other partitions can mount automatically or manually</a:t>
            </a:r>
          </a:p>
          <a:p>
            <a:r>
              <a:rPr lang="en-US" smtClean="0"/>
              <a:t>At mount time, file system consistency checked</a:t>
            </a:r>
          </a:p>
          <a:p>
            <a:pPr lvl="1"/>
            <a:r>
              <a:rPr lang="en-US" smtClean="0"/>
              <a:t>Is all metadata correct?</a:t>
            </a:r>
          </a:p>
          <a:p>
            <a:pPr lvl="2"/>
            <a:r>
              <a:rPr lang="en-US" smtClean="0"/>
              <a:t>If not, fix it, try again</a:t>
            </a:r>
          </a:p>
          <a:p>
            <a:pPr lvl="2"/>
            <a:r>
              <a:rPr lang="en-US" smtClean="0"/>
              <a:t>If yes, add to mount table, allow access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369888"/>
            <a:ext cx="10115550" cy="768350"/>
          </a:xfrm>
        </p:spPr>
        <p:txBody>
          <a:bodyPr/>
          <a:lstStyle/>
          <a:p>
            <a:pPr eaLnBrk="1" hangingPunct="1"/>
            <a:r>
              <a:rPr lang="en-US" smtClean="0"/>
              <a:t>Virtual File Systems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482388" cy="6040438"/>
          </a:xfrm>
        </p:spPr>
        <p:txBody>
          <a:bodyPr/>
          <a:lstStyle/>
          <a:p>
            <a:r>
              <a:rPr lang="en-US" smtClean="0"/>
              <a:t>Virtual File Systems (VFS) on Unix provide an object-oriented way of implementing file systems</a:t>
            </a:r>
          </a:p>
          <a:p>
            <a:r>
              <a:rPr lang="en-US" smtClean="0"/>
              <a:t>VFS allows the same system call interface (the API) to be used for different types of file systems</a:t>
            </a:r>
          </a:p>
          <a:p>
            <a:pPr lvl="1"/>
            <a:r>
              <a:rPr lang="en-US" smtClean="0"/>
              <a:t>Separates file-system generic operations from implementation details</a:t>
            </a:r>
          </a:p>
          <a:p>
            <a:pPr lvl="1"/>
            <a:r>
              <a:rPr lang="en-US" smtClean="0"/>
              <a:t>Implementation can be one of many file systems types, or network file system</a:t>
            </a:r>
          </a:p>
          <a:p>
            <a:pPr lvl="2"/>
            <a:r>
              <a:rPr lang="en-US" smtClean="0"/>
              <a:t>Implements vnodes which hold inodes or network file details</a:t>
            </a:r>
          </a:p>
          <a:p>
            <a:pPr lvl="1"/>
            <a:r>
              <a:rPr lang="en-US" smtClean="0"/>
              <a:t>Then dispatches operation to appropriate file system implementation routines</a:t>
            </a:r>
          </a:p>
          <a:p>
            <a:r>
              <a:rPr lang="en-US" smtClean="0"/>
              <a:t>The API is to the VFS interface, rather than any specific type of file system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1562100" y="395288"/>
            <a:ext cx="11468100" cy="768350"/>
          </a:xfrm>
        </p:spPr>
        <p:txBody>
          <a:bodyPr/>
          <a:lstStyle/>
          <a:p>
            <a:pPr eaLnBrk="1" hangingPunct="1"/>
            <a:r>
              <a:rPr lang="en-US" smtClean="0"/>
              <a:t>Schematic View of Virtual File System</a:t>
            </a:r>
            <a:endParaRPr lang="en-US" sz="3400" smtClean="0"/>
          </a:p>
        </p:txBody>
      </p:sp>
      <p:pic>
        <p:nvPicPr>
          <p:cNvPr id="16387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79688" y="1836738"/>
            <a:ext cx="8807450" cy="589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Virtual File System Implementation</a:t>
            </a:r>
          </a:p>
        </p:txBody>
      </p:sp>
      <p:sp>
        <p:nvSpPr>
          <p:cNvPr id="17411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For example, Linux has four object types:</a:t>
            </a:r>
          </a:p>
          <a:p>
            <a:pPr lvl="1"/>
            <a:r>
              <a:rPr lang="en-US" smtClean="0"/>
              <a:t>inode, file, superblock, dentry</a:t>
            </a:r>
          </a:p>
          <a:p>
            <a:endParaRPr lang="en-US" smtClean="0"/>
          </a:p>
          <a:p>
            <a:r>
              <a:rPr lang="en-US" smtClean="0"/>
              <a:t>VFS defines set of operations on the objects that must be implemented</a:t>
            </a:r>
          </a:p>
          <a:p>
            <a:pPr lvl="1"/>
            <a:r>
              <a:rPr lang="en-US" smtClean="0"/>
              <a:t>Every object has a pointer to a function table</a:t>
            </a:r>
          </a:p>
          <a:p>
            <a:pPr lvl="2"/>
            <a:r>
              <a:rPr lang="en-US" smtClean="0"/>
              <a:t>Function table has addresses of routines to implement that function on that object</a:t>
            </a:r>
          </a:p>
          <a:p>
            <a:pPr lvl="2"/>
            <a:endParaRPr lang="en-US" smtClean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9575" y="369888"/>
            <a:ext cx="11350625" cy="768350"/>
          </a:xfrm>
        </p:spPr>
        <p:txBody>
          <a:bodyPr/>
          <a:lstStyle/>
          <a:p>
            <a:pPr eaLnBrk="1" hangingPunct="1"/>
            <a:r>
              <a:rPr lang="en-US" smtClean="0"/>
              <a:t>Directory Implementation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28425" cy="6040438"/>
          </a:xfrm>
        </p:spPr>
        <p:txBody>
          <a:bodyPr/>
          <a:lstStyle/>
          <a:p>
            <a:r>
              <a:rPr lang="en-US" b="1" smtClean="0"/>
              <a:t>Linear list</a:t>
            </a:r>
            <a:r>
              <a:rPr lang="en-US" smtClean="0"/>
              <a:t> of file names with pointer to the data blocks</a:t>
            </a:r>
          </a:p>
          <a:p>
            <a:pPr lvl="1"/>
            <a:r>
              <a:rPr lang="en-US" smtClean="0"/>
              <a:t>Simple to program</a:t>
            </a:r>
          </a:p>
          <a:p>
            <a:pPr lvl="1"/>
            <a:r>
              <a:rPr lang="en-US" smtClean="0"/>
              <a:t>Time-consuming to execute</a:t>
            </a:r>
          </a:p>
          <a:p>
            <a:pPr lvl="2"/>
            <a:r>
              <a:rPr lang="en-US" smtClean="0"/>
              <a:t>Linear search time</a:t>
            </a:r>
          </a:p>
          <a:p>
            <a:pPr lvl="2"/>
            <a:r>
              <a:rPr lang="en-US" smtClean="0"/>
              <a:t>Could keep ordered alphabetically via linked list or use B+ tree</a:t>
            </a:r>
            <a:br>
              <a:rPr lang="en-US" smtClean="0"/>
            </a:br>
            <a:endParaRPr lang="en-US" smtClean="0"/>
          </a:p>
          <a:p>
            <a:r>
              <a:rPr lang="en-US" b="1" smtClean="0"/>
              <a:t>Hash Table</a:t>
            </a:r>
            <a:r>
              <a:rPr lang="en-US" smtClean="0"/>
              <a:t> – linear list with hash data structure</a:t>
            </a:r>
          </a:p>
          <a:p>
            <a:pPr lvl="1"/>
            <a:r>
              <a:rPr lang="en-US" smtClean="0"/>
              <a:t>Decreases directory search time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Collisions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– situations where two file names hash to the same location</a:t>
            </a:r>
          </a:p>
          <a:p>
            <a:pPr lvl="1"/>
            <a:r>
              <a:rPr lang="en-US" smtClean="0"/>
              <a:t>Only good if entries are fixed size, or use chained-overflow method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Allocation Methods - Contiguous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85575" cy="6040438"/>
          </a:xfrm>
        </p:spPr>
        <p:txBody>
          <a:bodyPr/>
          <a:lstStyle/>
          <a:p>
            <a:r>
              <a:rPr lang="en-US" smtClean="0"/>
              <a:t>An allocation method refers to how disk blocks are allocated for files:</a:t>
            </a:r>
          </a:p>
          <a:p>
            <a:endParaRPr lang="en-US" smtClean="0"/>
          </a:p>
          <a:p>
            <a:r>
              <a:rPr lang="en-US" b="1" smtClean="0">
                <a:solidFill>
                  <a:srgbClr val="3366FF"/>
                </a:solidFill>
              </a:rPr>
              <a:t>Contiguous allocation </a:t>
            </a:r>
            <a:r>
              <a:rPr lang="en-US" smtClean="0">
                <a:solidFill>
                  <a:srgbClr val="000000"/>
                </a:solidFill>
              </a:rPr>
              <a:t>– </a:t>
            </a:r>
            <a:r>
              <a:rPr lang="en-US" smtClean="0"/>
              <a:t>each file occupies set of contiguous blocks</a:t>
            </a:r>
          </a:p>
          <a:p>
            <a:pPr lvl="1"/>
            <a:r>
              <a:rPr lang="en-US" smtClean="0"/>
              <a:t>Best performance in most cases</a:t>
            </a:r>
          </a:p>
          <a:p>
            <a:pPr lvl="1"/>
            <a:r>
              <a:rPr lang="en-US" smtClean="0"/>
              <a:t>Simple – only starting location (block #) and length (number of blocks) are required</a:t>
            </a:r>
          </a:p>
          <a:p>
            <a:pPr lvl="1"/>
            <a:r>
              <a:rPr lang="en-US" smtClean="0"/>
              <a:t>Problems include finding space for file, knowing file size, external fragmentation, need for </a:t>
            </a:r>
            <a:r>
              <a:rPr lang="en-US" b="1" smtClean="0">
                <a:solidFill>
                  <a:srgbClr val="3366FF"/>
                </a:solidFill>
              </a:rPr>
              <a:t>compaction off-line</a:t>
            </a:r>
            <a:r>
              <a:rPr lang="en-US" smtClean="0"/>
              <a:t> (</a:t>
            </a:r>
            <a:r>
              <a:rPr lang="en-US" b="1" smtClean="0">
                <a:solidFill>
                  <a:srgbClr val="3366FF"/>
                </a:solidFill>
              </a:rPr>
              <a:t>downtime</a:t>
            </a:r>
            <a:r>
              <a:rPr lang="en-US" smtClean="0"/>
              <a:t>) or </a:t>
            </a:r>
            <a:r>
              <a:rPr lang="en-US" b="1" smtClean="0">
                <a:solidFill>
                  <a:srgbClr val="3366FF"/>
                </a:solidFill>
              </a:rPr>
              <a:t>on-line</a:t>
            </a:r>
          </a:p>
          <a:p>
            <a:endParaRPr lang="en-US" smtClean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Contiguous Allocation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025188" cy="4654550"/>
          </a:xfrm>
        </p:spPr>
        <p:txBody>
          <a:bodyPr/>
          <a:lstStyle/>
          <a:p>
            <a:r>
              <a:rPr lang="en-US" smtClean="0"/>
              <a:t>Mapping from logical to physical</a:t>
            </a:r>
          </a:p>
        </p:txBody>
      </p:sp>
      <p:sp>
        <p:nvSpPr>
          <p:cNvPr id="20484" name="Text Box 4"/>
          <p:cNvSpPr txBox="1">
            <a:spLocks noChangeArrowheads="1"/>
          </p:cNvSpPr>
          <p:nvPr/>
        </p:nvSpPr>
        <p:spPr bwMode="auto">
          <a:xfrm>
            <a:off x="3984625" y="3487738"/>
            <a:ext cx="1897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LA/512</a:t>
            </a:r>
          </a:p>
        </p:txBody>
      </p:sp>
      <p:sp>
        <p:nvSpPr>
          <p:cNvPr id="20485" name="Text Box 5"/>
          <p:cNvSpPr txBox="1">
            <a:spLocks noChangeArrowheads="1"/>
          </p:cNvSpPr>
          <p:nvPr/>
        </p:nvSpPr>
        <p:spPr bwMode="auto">
          <a:xfrm>
            <a:off x="5653088" y="2878138"/>
            <a:ext cx="1208087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Q</a:t>
            </a:r>
          </a:p>
        </p:txBody>
      </p:sp>
      <p:sp>
        <p:nvSpPr>
          <p:cNvPr id="20486" name="Text Box 6"/>
          <p:cNvSpPr txBox="1">
            <a:spLocks noChangeArrowheads="1"/>
          </p:cNvSpPr>
          <p:nvPr/>
        </p:nvSpPr>
        <p:spPr bwMode="auto">
          <a:xfrm>
            <a:off x="5738813" y="4233863"/>
            <a:ext cx="952500" cy="407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R</a:t>
            </a:r>
          </a:p>
        </p:txBody>
      </p:sp>
      <p:sp>
        <p:nvSpPr>
          <p:cNvPr id="20487" name="Line 7"/>
          <p:cNvSpPr>
            <a:spLocks noChangeShapeType="1"/>
          </p:cNvSpPr>
          <p:nvPr/>
        </p:nvSpPr>
        <p:spPr bwMode="auto">
          <a:xfrm flipV="1">
            <a:off x="5641975" y="3067050"/>
            <a:ext cx="3873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0488" name="Line 8"/>
          <p:cNvSpPr>
            <a:spLocks noChangeShapeType="1"/>
          </p:cNvSpPr>
          <p:nvPr/>
        </p:nvSpPr>
        <p:spPr bwMode="auto">
          <a:xfrm>
            <a:off x="5567363" y="3938588"/>
            <a:ext cx="409575" cy="2889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0489" name="Rectangle 10"/>
          <p:cNvSpPr>
            <a:spLocks noChangeArrowheads="1"/>
          </p:cNvSpPr>
          <p:nvPr/>
        </p:nvSpPr>
        <p:spPr bwMode="auto">
          <a:xfrm>
            <a:off x="952500" y="4986338"/>
            <a:ext cx="10923588" cy="109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pPr lvl="1" indent="0" eaLnBrk="1" hangingPunct="1"/>
            <a:r>
              <a:rPr lang="en-US">
                <a:latin typeface="Helvetica" charset="0"/>
              </a:rPr>
              <a:t>Block to be accessed = Q + starting address</a:t>
            </a:r>
          </a:p>
          <a:p>
            <a:pPr lvl="1" indent="0" eaLnBrk="1" hangingPunct="1"/>
            <a:r>
              <a:rPr lang="en-US">
                <a:latin typeface="Helvetica" charset="0"/>
              </a:rPr>
              <a:t>Displacement into block = R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1169988" y="369888"/>
            <a:ext cx="12241212" cy="768350"/>
          </a:xfrm>
        </p:spPr>
        <p:txBody>
          <a:bodyPr/>
          <a:lstStyle/>
          <a:p>
            <a:pPr eaLnBrk="1" hangingPunct="1"/>
            <a:r>
              <a:rPr lang="en-US" smtClean="0"/>
              <a:t>Contiguous Allocation of Disk Space</a:t>
            </a:r>
            <a:endParaRPr lang="en-US" sz="3400" smtClean="0"/>
          </a:p>
        </p:txBody>
      </p:sp>
      <p:pic>
        <p:nvPicPr>
          <p:cNvPr id="21507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43150" y="1497013"/>
            <a:ext cx="8489950" cy="6840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238250" y="369888"/>
            <a:ext cx="11791950" cy="768350"/>
          </a:xfrm>
        </p:spPr>
        <p:txBody>
          <a:bodyPr/>
          <a:lstStyle/>
          <a:p>
            <a:pPr eaLnBrk="1" hangingPunct="1"/>
            <a:r>
              <a:rPr lang="en-US" sz="4000" smtClean="0"/>
              <a:t> </a:t>
            </a:r>
            <a:r>
              <a:rPr lang="en-US" sz="4300" smtClean="0"/>
              <a:t>Chapter 11: File System Implementation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File-System Structure</a:t>
            </a:r>
          </a:p>
          <a:p>
            <a:r>
              <a:rPr lang="en-US" smtClean="0"/>
              <a:t>File-System Implementation </a:t>
            </a:r>
          </a:p>
          <a:p>
            <a:r>
              <a:rPr lang="en-US" smtClean="0"/>
              <a:t>Directory Implementation</a:t>
            </a:r>
          </a:p>
          <a:p>
            <a:r>
              <a:rPr lang="en-US" smtClean="0"/>
              <a:t>Allocation Methods</a:t>
            </a:r>
          </a:p>
          <a:p>
            <a:r>
              <a:rPr lang="en-US" smtClean="0"/>
              <a:t>Free-Space Management </a:t>
            </a:r>
          </a:p>
          <a:p>
            <a:r>
              <a:rPr lang="en-US" smtClean="0"/>
              <a:t>Efficiency and Performance</a:t>
            </a:r>
          </a:p>
          <a:p>
            <a:r>
              <a:rPr lang="en-US" smtClean="0"/>
              <a:t>Recovery</a:t>
            </a:r>
          </a:p>
          <a:p>
            <a:r>
              <a:rPr lang="en-US" smtClean="0"/>
              <a:t>NFS</a:t>
            </a:r>
          </a:p>
          <a:p>
            <a:r>
              <a:rPr lang="en-US" smtClean="0"/>
              <a:t>Example: WAFL File System</a:t>
            </a: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1462088" y="2043113"/>
            <a:ext cx="10544175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endParaRPr lang="en-US" sz="3400">
              <a:latin typeface="Times New Roman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4463" y="369888"/>
            <a:ext cx="11615737" cy="768350"/>
          </a:xfrm>
        </p:spPr>
        <p:txBody>
          <a:bodyPr/>
          <a:lstStyle/>
          <a:p>
            <a:pPr eaLnBrk="1" hangingPunct="1"/>
            <a:r>
              <a:rPr lang="en-US" smtClean="0"/>
              <a:t>Extent-Based Systems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57000" cy="6040438"/>
          </a:xfrm>
        </p:spPr>
        <p:txBody>
          <a:bodyPr/>
          <a:lstStyle/>
          <a:p>
            <a:r>
              <a:rPr lang="en-US" smtClean="0"/>
              <a:t>Many newer file systems (i.e., Veritas File System) use a modified contiguous allocation scheme</a:t>
            </a:r>
          </a:p>
          <a:p>
            <a:endParaRPr lang="en-US" smtClean="0"/>
          </a:p>
          <a:p>
            <a:r>
              <a:rPr lang="en-US" smtClean="0"/>
              <a:t>Extent-based file systems allocate disk blocks in extents</a:t>
            </a:r>
          </a:p>
          <a:p>
            <a:endParaRPr lang="en-US" smtClean="0"/>
          </a:p>
          <a:p>
            <a:r>
              <a:rPr lang="en-US" smtClean="0"/>
              <a:t>An </a:t>
            </a:r>
            <a:r>
              <a:rPr lang="en-US" b="1" smtClean="0">
                <a:solidFill>
                  <a:srgbClr val="3366FF"/>
                </a:solidFill>
              </a:rPr>
              <a:t>extent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is a contiguous block of disks</a:t>
            </a:r>
          </a:p>
          <a:p>
            <a:pPr lvl="1"/>
            <a:r>
              <a:rPr lang="en-US" smtClean="0"/>
              <a:t>Extents are allocated for file allocation</a:t>
            </a:r>
          </a:p>
          <a:p>
            <a:pPr lvl="1"/>
            <a:r>
              <a:rPr lang="en-US" smtClean="0"/>
              <a:t>A file consists of one or more extents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Allocation Methods - Linked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smtClean="0">
                <a:solidFill>
                  <a:srgbClr val="3366FF"/>
                </a:solidFill>
              </a:rPr>
              <a:t>Linked allocation </a:t>
            </a:r>
            <a:r>
              <a:rPr lang="en-US" smtClean="0">
                <a:solidFill>
                  <a:srgbClr val="000000"/>
                </a:solidFill>
              </a:rPr>
              <a:t>– each file a linked list of blocks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File ends at nil pointer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No external fragmentation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Each block contains pointer to next block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No compaction, external fragmentation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Free space management system called when new block needed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Improve efficiency by clustering blocks into groups but increases internal fragmentation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Reliability can be a problem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Locating a block can take many I/Os and disk seeks</a:t>
            </a:r>
          </a:p>
          <a:p>
            <a:r>
              <a:rPr lang="en-US" smtClean="0">
                <a:solidFill>
                  <a:srgbClr val="000000"/>
                </a:solidFill>
              </a:rPr>
              <a:t>FAT (File Allocation Table) variation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Beginning of volume has table, indexed by block number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Much like a linked list, but faster on disk and cacheable 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New block allocation simple</a:t>
            </a:r>
          </a:p>
          <a:p>
            <a:pPr>
              <a:buFont typeface="Monotype Sorts" charset="2"/>
              <a:buNone/>
            </a:pPr>
            <a:endParaRPr lang="en-US" smtClean="0"/>
          </a:p>
          <a:p>
            <a:endParaRPr lang="en-US" smtClean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008063" y="369888"/>
            <a:ext cx="12022137" cy="768350"/>
          </a:xfrm>
        </p:spPr>
        <p:txBody>
          <a:bodyPr/>
          <a:lstStyle/>
          <a:p>
            <a:pPr eaLnBrk="1" hangingPunct="1"/>
            <a:r>
              <a:rPr lang="en-US" smtClean="0"/>
              <a:t>Linked Allocation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366500" cy="998538"/>
          </a:xfrm>
        </p:spPr>
        <p:txBody>
          <a:bodyPr/>
          <a:lstStyle/>
          <a:p>
            <a:r>
              <a:rPr lang="en-US" smtClean="0"/>
              <a:t>Each file is a linked list of disk blocks: blocks may be scattered anywhere on the disk</a:t>
            </a:r>
          </a:p>
        </p:txBody>
      </p:sp>
      <p:grpSp>
        <p:nvGrpSpPr>
          <p:cNvPr id="24580" name="Group 4"/>
          <p:cNvGrpSpPr>
            <a:grpSpLocks/>
          </p:cNvGrpSpPr>
          <p:nvPr/>
        </p:nvGrpSpPr>
        <p:grpSpPr bwMode="auto">
          <a:xfrm>
            <a:off x="4319588" y="3335338"/>
            <a:ext cx="3838575" cy="2000250"/>
            <a:chOff x="1814" y="1576"/>
            <a:chExt cx="1612" cy="945"/>
          </a:xfrm>
        </p:grpSpPr>
        <p:sp>
          <p:nvSpPr>
            <p:cNvPr id="24581" name="Rectangle 5"/>
            <p:cNvSpPr>
              <a:spLocks noChangeArrowheads="1"/>
            </p:cNvSpPr>
            <p:nvPr/>
          </p:nvSpPr>
          <p:spPr bwMode="auto">
            <a:xfrm>
              <a:off x="2481" y="1576"/>
              <a:ext cx="945" cy="27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>
                  <a:latin typeface="Helvetica" charset="0"/>
                </a:rPr>
                <a:t>pointer</a:t>
              </a:r>
            </a:p>
          </p:txBody>
        </p:sp>
        <p:sp>
          <p:nvSpPr>
            <p:cNvPr id="24582" name="Rectangle 6"/>
            <p:cNvSpPr>
              <a:spLocks noChangeArrowheads="1"/>
            </p:cNvSpPr>
            <p:nvPr/>
          </p:nvSpPr>
          <p:spPr bwMode="auto">
            <a:xfrm>
              <a:off x="2481" y="1848"/>
              <a:ext cx="945" cy="67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583" name="Text Box 7"/>
            <p:cNvSpPr txBox="1">
              <a:spLocks noChangeArrowheads="1"/>
            </p:cNvSpPr>
            <p:nvPr/>
          </p:nvSpPr>
          <p:spPr bwMode="auto">
            <a:xfrm>
              <a:off x="1814" y="1625"/>
              <a:ext cx="522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>
                  <a:latin typeface="Helvetica" charset="0"/>
                </a:rPr>
                <a:t>block      =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460500" y="369888"/>
            <a:ext cx="11569700" cy="768350"/>
          </a:xfrm>
        </p:spPr>
        <p:txBody>
          <a:bodyPr/>
          <a:lstStyle/>
          <a:p>
            <a:pPr eaLnBrk="1" hangingPunct="1"/>
            <a:r>
              <a:rPr lang="en-US" smtClean="0"/>
              <a:t>Linked Allocation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056938" cy="2024063"/>
          </a:xfrm>
        </p:spPr>
        <p:txBody>
          <a:bodyPr/>
          <a:lstStyle/>
          <a:p>
            <a:r>
              <a:rPr lang="en-US" smtClean="0"/>
              <a:t>Mapping</a:t>
            </a:r>
          </a:p>
        </p:txBody>
      </p:sp>
      <p:sp>
        <p:nvSpPr>
          <p:cNvPr id="25604" name="Rectangle 4"/>
          <p:cNvSpPr>
            <a:spLocks noChangeArrowheads="1"/>
          </p:cNvSpPr>
          <p:nvPr/>
        </p:nvSpPr>
        <p:spPr bwMode="auto">
          <a:xfrm>
            <a:off x="1028700" y="5645150"/>
            <a:ext cx="11757025" cy="217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pPr lvl="1" indent="0">
              <a:buClr>
                <a:schemeClr val="accent2"/>
              </a:buClr>
              <a:buSzPct val="90000"/>
              <a:buFont typeface="Monotype Sorts" charset="2"/>
              <a:buNone/>
            </a:pPr>
            <a:r>
              <a:rPr kumimoji="1" lang="en-US">
                <a:latin typeface="Helvetica" charset="0"/>
              </a:rPr>
              <a:t>Block to be accessed is the Qth block in the linked chain of blocks representing the file.</a:t>
            </a:r>
          </a:p>
          <a:p>
            <a:pPr lvl="1" indent="0">
              <a:buClr>
                <a:schemeClr val="accent2"/>
              </a:buClr>
              <a:buSzPct val="90000"/>
              <a:buFont typeface="Monotype Sorts" charset="2"/>
              <a:buNone/>
            </a:pPr>
            <a:r>
              <a:rPr kumimoji="1" lang="en-US">
                <a:latin typeface="Helvetica" charset="0"/>
              </a:rPr>
              <a:t>Displacement into block = R + 1</a:t>
            </a:r>
          </a:p>
        </p:txBody>
      </p:sp>
      <p:sp>
        <p:nvSpPr>
          <p:cNvPr id="25605" name="Text Box 5"/>
          <p:cNvSpPr txBox="1">
            <a:spLocks noChangeArrowheads="1"/>
          </p:cNvSpPr>
          <p:nvPr/>
        </p:nvSpPr>
        <p:spPr bwMode="auto">
          <a:xfrm>
            <a:off x="5032375" y="4319588"/>
            <a:ext cx="979488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LA/511</a:t>
            </a:r>
          </a:p>
        </p:txBody>
      </p:sp>
      <p:sp>
        <p:nvSpPr>
          <p:cNvPr id="25606" name="Text Box 6"/>
          <p:cNvSpPr txBox="1">
            <a:spLocks noChangeArrowheads="1"/>
          </p:cNvSpPr>
          <p:nvPr/>
        </p:nvSpPr>
        <p:spPr bwMode="auto">
          <a:xfrm>
            <a:off x="6415088" y="3898900"/>
            <a:ext cx="442912" cy="407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Q</a:t>
            </a:r>
          </a:p>
        </p:txBody>
      </p:sp>
      <p:sp>
        <p:nvSpPr>
          <p:cNvPr id="25607" name="Text Box 7"/>
          <p:cNvSpPr txBox="1">
            <a:spLocks noChangeArrowheads="1"/>
          </p:cNvSpPr>
          <p:nvPr/>
        </p:nvSpPr>
        <p:spPr bwMode="auto">
          <a:xfrm>
            <a:off x="6411913" y="4719638"/>
            <a:ext cx="430212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R</a:t>
            </a:r>
          </a:p>
        </p:txBody>
      </p:sp>
      <p:sp>
        <p:nvSpPr>
          <p:cNvPr id="25608" name="Line 8"/>
          <p:cNvSpPr>
            <a:spLocks noChangeShapeType="1"/>
          </p:cNvSpPr>
          <p:nvPr/>
        </p:nvSpPr>
        <p:spPr bwMode="auto">
          <a:xfrm flipV="1">
            <a:off x="6075363" y="4179888"/>
            <a:ext cx="387350" cy="2317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5609" name="Line 9"/>
          <p:cNvSpPr>
            <a:spLocks noChangeShapeType="1"/>
          </p:cNvSpPr>
          <p:nvPr/>
        </p:nvSpPr>
        <p:spPr bwMode="auto">
          <a:xfrm>
            <a:off x="6086475" y="4595813"/>
            <a:ext cx="388938" cy="2301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1562100" y="369888"/>
            <a:ext cx="11468100" cy="768350"/>
          </a:xfrm>
        </p:spPr>
        <p:txBody>
          <a:bodyPr/>
          <a:lstStyle/>
          <a:p>
            <a:pPr eaLnBrk="1" hangingPunct="1"/>
            <a:r>
              <a:rPr lang="en-US" smtClean="0"/>
              <a:t>Linked Allocation</a:t>
            </a:r>
            <a:endParaRPr lang="en-US" sz="3400" smtClean="0"/>
          </a:p>
        </p:txBody>
      </p:sp>
      <p:pic>
        <p:nvPicPr>
          <p:cNvPr id="26627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43175" y="1358900"/>
            <a:ext cx="8161338" cy="680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633538" y="369888"/>
            <a:ext cx="11396662" cy="768350"/>
          </a:xfrm>
        </p:spPr>
        <p:txBody>
          <a:bodyPr/>
          <a:lstStyle/>
          <a:p>
            <a:pPr eaLnBrk="1" hangingPunct="1"/>
            <a:r>
              <a:rPr lang="en-US" smtClean="0"/>
              <a:t>File-Allocation Table</a:t>
            </a:r>
            <a:endParaRPr lang="en-US" sz="3400" smtClean="0"/>
          </a:p>
        </p:txBody>
      </p:sp>
      <p:pic>
        <p:nvPicPr>
          <p:cNvPr id="27651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98663" y="1484313"/>
            <a:ext cx="9274175" cy="6713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Allocation Methods - Indexed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smtClean="0">
                <a:solidFill>
                  <a:srgbClr val="3366FF"/>
                </a:solidFill>
              </a:rPr>
              <a:t>Indexed allocation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Each file has its own </a:t>
            </a:r>
            <a:r>
              <a:rPr lang="en-US" b="1" smtClean="0">
                <a:solidFill>
                  <a:srgbClr val="3366FF"/>
                </a:solidFill>
              </a:rPr>
              <a:t>index block</a:t>
            </a:r>
            <a:r>
              <a:rPr lang="en-US" smtClean="0">
                <a:solidFill>
                  <a:srgbClr val="000000"/>
                </a:solidFill>
              </a:rPr>
              <a:t>(s) of pointers to its data blocks</a:t>
            </a:r>
          </a:p>
          <a:p>
            <a:endParaRPr lang="en-US" smtClean="0">
              <a:solidFill>
                <a:srgbClr val="000000"/>
              </a:solidFill>
            </a:endParaRPr>
          </a:p>
          <a:p>
            <a:r>
              <a:rPr lang="en-US" smtClean="0">
                <a:solidFill>
                  <a:srgbClr val="000000"/>
                </a:solidFill>
              </a:rPr>
              <a:t>Logical view</a:t>
            </a:r>
          </a:p>
          <a:p>
            <a:endParaRPr lang="en-US" smtClean="0"/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4291013" y="3771900"/>
            <a:ext cx="909637" cy="4429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77" name="Rectangle 5"/>
          <p:cNvSpPr>
            <a:spLocks noChangeArrowheads="1"/>
          </p:cNvSpPr>
          <p:nvPr/>
        </p:nvSpPr>
        <p:spPr bwMode="auto">
          <a:xfrm>
            <a:off x="4291013" y="4205288"/>
            <a:ext cx="909637" cy="44291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78" name="Rectangle 6"/>
          <p:cNvSpPr>
            <a:spLocks noChangeArrowheads="1"/>
          </p:cNvSpPr>
          <p:nvPr/>
        </p:nvSpPr>
        <p:spPr bwMode="auto">
          <a:xfrm>
            <a:off x="4291013" y="4640263"/>
            <a:ext cx="909637" cy="4413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79" name="Rectangle 7"/>
          <p:cNvSpPr>
            <a:spLocks noChangeArrowheads="1"/>
          </p:cNvSpPr>
          <p:nvPr/>
        </p:nvSpPr>
        <p:spPr bwMode="auto">
          <a:xfrm>
            <a:off x="4291013" y="5073650"/>
            <a:ext cx="909637" cy="4429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0" name="Rectangle 8"/>
          <p:cNvSpPr>
            <a:spLocks noChangeArrowheads="1"/>
          </p:cNvSpPr>
          <p:nvPr/>
        </p:nvSpPr>
        <p:spPr bwMode="auto">
          <a:xfrm>
            <a:off x="4291013" y="5507038"/>
            <a:ext cx="909637" cy="44291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1" name="Rectangle 9"/>
          <p:cNvSpPr>
            <a:spLocks noChangeArrowheads="1"/>
          </p:cNvSpPr>
          <p:nvPr/>
        </p:nvSpPr>
        <p:spPr bwMode="auto">
          <a:xfrm>
            <a:off x="6629400" y="3790950"/>
            <a:ext cx="303213" cy="2301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2" name="Rectangle 10"/>
          <p:cNvSpPr>
            <a:spLocks noChangeArrowheads="1"/>
          </p:cNvSpPr>
          <p:nvPr/>
        </p:nvSpPr>
        <p:spPr bwMode="auto">
          <a:xfrm>
            <a:off x="6629400" y="4281488"/>
            <a:ext cx="303213" cy="2317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3" name="Rectangle 11"/>
          <p:cNvSpPr>
            <a:spLocks noChangeArrowheads="1"/>
          </p:cNvSpPr>
          <p:nvPr/>
        </p:nvSpPr>
        <p:spPr bwMode="auto">
          <a:xfrm>
            <a:off x="6629400" y="4773613"/>
            <a:ext cx="303213" cy="2301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4" name="Rectangle 12"/>
          <p:cNvSpPr>
            <a:spLocks noChangeArrowheads="1"/>
          </p:cNvSpPr>
          <p:nvPr/>
        </p:nvSpPr>
        <p:spPr bwMode="auto">
          <a:xfrm>
            <a:off x="6629400" y="5264150"/>
            <a:ext cx="303213" cy="2301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5" name="Rectangle 13"/>
          <p:cNvSpPr>
            <a:spLocks noChangeArrowheads="1"/>
          </p:cNvSpPr>
          <p:nvPr/>
        </p:nvSpPr>
        <p:spPr bwMode="auto">
          <a:xfrm>
            <a:off x="6629400" y="5716588"/>
            <a:ext cx="303213" cy="2317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6" name="Line 14"/>
          <p:cNvSpPr>
            <a:spLocks noChangeShapeType="1"/>
          </p:cNvSpPr>
          <p:nvPr/>
        </p:nvSpPr>
        <p:spPr bwMode="auto">
          <a:xfrm>
            <a:off x="5229225" y="3906838"/>
            <a:ext cx="13858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7" name="Line 15"/>
          <p:cNvSpPr>
            <a:spLocks noChangeShapeType="1"/>
          </p:cNvSpPr>
          <p:nvPr/>
        </p:nvSpPr>
        <p:spPr bwMode="auto">
          <a:xfrm>
            <a:off x="5205413" y="4398963"/>
            <a:ext cx="138588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8" name="Line 16"/>
          <p:cNvSpPr>
            <a:spLocks noChangeShapeType="1"/>
          </p:cNvSpPr>
          <p:nvPr/>
        </p:nvSpPr>
        <p:spPr bwMode="auto">
          <a:xfrm>
            <a:off x="5218113" y="4895850"/>
            <a:ext cx="138588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89" name="Line 17"/>
          <p:cNvSpPr>
            <a:spLocks noChangeShapeType="1"/>
          </p:cNvSpPr>
          <p:nvPr/>
        </p:nvSpPr>
        <p:spPr bwMode="auto">
          <a:xfrm>
            <a:off x="5222875" y="5367338"/>
            <a:ext cx="13858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90" name="Line 18"/>
          <p:cNvSpPr>
            <a:spLocks noChangeShapeType="1"/>
          </p:cNvSpPr>
          <p:nvPr/>
        </p:nvSpPr>
        <p:spPr bwMode="auto">
          <a:xfrm>
            <a:off x="5184775" y="5827713"/>
            <a:ext cx="13858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28691" name="Text Box 19"/>
          <p:cNvSpPr txBox="1">
            <a:spLocks noChangeArrowheads="1"/>
          </p:cNvSpPr>
          <p:nvPr/>
        </p:nvSpPr>
        <p:spPr bwMode="auto">
          <a:xfrm>
            <a:off x="4770438" y="6127750"/>
            <a:ext cx="1379537" cy="407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index table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Example of Indexed Allocation</a:t>
            </a:r>
            <a:endParaRPr lang="en-US" sz="3400" smtClean="0"/>
          </a:p>
        </p:txBody>
      </p:sp>
      <p:pic>
        <p:nvPicPr>
          <p:cNvPr id="29699" name="Picture 4" descr="1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90700" y="1300163"/>
            <a:ext cx="9232900" cy="720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1489075" y="369888"/>
            <a:ext cx="11541125" cy="768350"/>
          </a:xfrm>
        </p:spPr>
        <p:txBody>
          <a:bodyPr/>
          <a:lstStyle/>
          <a:p>
            <a:pPr eaLnBrk="1" hangingPunct="1"/>
            <a:r>
              <a:rPr lang="en-US" smtClean="0"/>
              <a:t>Indexed Allocation (Cont.)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056938" cy="42735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mtClean="0"/>
              <a:t>Need index table</a:t>
            </a:r>
          </a:p>
          <a:p>
            <a:pPr>
              <a:lnSpc>
                <a:spcPct val="90000"/>
              </a:lnSpc>
            </a:pPr>
            <a:endParaRPr lang="en-US" sz="1100" smtClean="0"/>
          </a:p>
          <a:p>
            <a:pPr>
              <a:lnSpc>
                <a:spcPct val="90000"/>
              </a:lnSpc>
            </a:pPr>
            <a:r>
              <a:rPr lang="en-US" smtClean="0"/>
              <a:t>Random access</a:t>
            </a:r>
          </a:p>
          <a:p>
            <a:pPr>
              <a:lnSpc>
                <a:spcPct val="90000"/>
              </a:lnSpc>
            </a:pPr>
            <a:endParaRPr lang="en-US" sz="1100" smtClean="0"/>
          </a:p>
          <a:p>
            <a:pPr>
              <a:lnSpc>
                <a:spcPct val="90000"/>
              </a:lnSpc>
            </a:pPr>
            <a:r>
              <a:rPr lang="en-US" smtClean="0"/>
              <a:t>Dynamic access without external fragmentation, but have overhead of index block</a:t>
            </a:r>
          </a:p>
          <a:p>
            <a:pPr>
              <a:lnSpc>
                <a:spcPct val="90000"/>
              </a:lnSpc>
            </a:pPr>
            <a:endParaRPr lang="en-US" sz="1100" smtClean="0"/>
          </a:p>
          <a:p>
            <a:pPr>
              <a:lnSpc>
                <a:spcPct val="90000"/>
              </a:lnSpc>
            </a:pPr>
            <a:r>
              <a:rPr lang="en-US" smtClean="0"/>
              <a:t>Mapping from logical to physical in a file of maximum size of 256K bytes and block size of 512 bytes.  We need only 1 block for index table</a:t>
            </a:r>
          </a:p>
        </p:txBody>
      </p:sp>
      <p:sp>
        <p:nvSpPr>
          <p:cNvPr id="30724" name="Text Box 4"/>
          <p:cNvSpPr txBox="1">
            <a:spLocks noChangeArrowheads="1"/>
          </p:cNvSpPr>
          <p:nvPr/>
        </p:nvSpPr>
        <p:spPr bwMode="auto">
          <a:xfrm>
            <a:off x="4664075" y="5264150"/>
            <a:ext cx="996950" cy="407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LA/512</a:t>
            </a:r>
          </a:p>
        </p:txBody>
      </p:sp>
      <p:sp>
        <p:nvSpPr>
          <p:cNvPr id="30725" name="Text Box 5"/>
          <p:cNvSpPr txBox="1">
            <a:spLocks noChangeArrowheads="1"/>
          </p:cNvSpPr>
          <p:nvPr/>
        </p:nvSpPr>
        <p:spPr bwMode="auto">
          <a:xfrm>
            <a:off x="6054725" y="4843463"/>
            <a:ext cx="444500" cy="407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Q</a:t>
            </a:r>
          </a:p>
        </p:txBody>
      </p:sp>
      <p:sp>
        <p:nvSpPr>
          <p:cNvPr id="30726" name="Text Box 6"/>
          <p:cNvSpPr txBox="1">
            <a:spLocks noChangeArrowheads="1"/>
          </p:cNvSpPr>
          <p:nvPr/>
        </p:nvSpPr>
        <p:spPr bwMode="auto">
          <a:xfrm>
            <a:off x="6051550" y="5664200"/>
            <a:ext cx="431800" cy="407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R</a:t>
            </a:r>
          </a:p>
        </p:txBody>
      </p:sp>
      <p:sp>
        <p:nvSpPr>
          <p:cNvPr id="30727" name="Line 7"/>
          <p:cNvSpPr>
            <a:spLocks noChangeShapeType="1"/>
          </p:cNvSpPr>
          <p:nvPr/>
        </p:nvSpPr>
        <p:spPr bwMode="auto">
          <a:xfrm flipV="1">
            <a:off x="5715000" y="5124450"/>
            <a:ext cx="388938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0728" name="Line 8"/>
          <p:cNvSpPr>
            <a:spLocks noChangeShapeType="1"/>
          </p:cNvSpPr>
          <p:nvPr/>
        </p:nvSpPr>
        <p:spPr bwMode="auto">
          <a:xfrm>
            <a:off x="5727700" y="5538788"/>
            <a:ext cx="387350" cy="2317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0729" name="Rectangle 9"/>
          <p:cNvSpPr>
            <a:spLocks noChangeArrowheads="1"/>
          </p:cNvSpPr>
          <p:nvPr/>
        </p:nvSpPr>
        <p:spPr bwMode="auto">
          <a:xfrm>
            <a:off x="2185988" y="6615113"/>
            <a:ext cx="10544175" cy="1112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pPr marL="325438" indent="-325438">
              <a:buClr>
                <a:schemeClr val="accent2"/>
              </a:buClr>
            </a:pPr>
            <a:r>
              <a:rPr lang="en-US">
                <a:latin typeface="Helvetica" charset="0"/>
              </a:rPr>
              <a:t>Q = displacement into index table</a:t>
            </a:r>
          </a:p>
          <a:p>
            <a:pPr marL="325438" indent="-325438">
              <a:buClr>
                <a:schemeClr val="accent2"/>
              </a:buClr>
            </a:pPr>
            <a:r>
              <a:rPr lang="en-US">
                <a:latin typeface="Helvetica" charset="0"/>
              </a:rPr>
              <a:t>R = displacement into block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460500" y="369888"/>
            <a:ext cx="11569700" cy="768350"/>
          </a:xfrm>
        </p:spPr>
        <p:txBody>
          <a:bodyPr/>
          <a:lstStyle/>
          <a:p>
            <a:pPr eaLnBrk="1" hangingPunct="1"/>
            <a:r>
              <a:rPr lang="en-US" smtClean="0"/>
              <a:t>Indexed Allocation – Mapping (Cont.)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449050" cy="157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mtClean="0"/>
              <a:t>Mapping from logical to physical in a file of unbounded length (block size of 512 words)</a:t>
            </a:r>
          </a:p>
          <a:p>
            <a:pPr>
              <a:lnSpc>
                <a:spcPct val="90000"/>
              </a:lnSpc>
            </a:pPr>
            <a:endParaRPr lang="en-US" smtClean="0"/>
          </a:p>
          <a:p>
            <a:pPr>
              <a:lnSpc>
                <a:spcPct val="90000"/>
              </a:lnSpc>
            </a:pPr>
            <a:r>
              <a:rPr lang="en-US" smtClean="0"/>
              <a:t>Linked scheme – Link blocks of index table (no limit on size)</a:t>
            </a:r>
          </a:p>
        </p:txBody>
      </p:sp>
      <p:sp>
        <p:nvSpPr>
          <p:cNvPr id="31748" name="Text Box 4"/>
          <p:cNvSpPr txBox="1">
            <a:spLocks noChangeArrowheads="1"/>
          </p:cNvSpPr>
          <p:nvPr/>
        </p:nvSpPr>
        <p:spPr bwMode="auto">
          <a:xfrm>
            <a:off x="4897438" y="4006850"/>
            <a:ext cx="232568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LA / (512 x 511)</a:t>
            </a:r>
          </a:p>
        </p:txBody>
      </p:sp>
      <p:sp>
        <p:nvSpPr>
          <p:cNvPr id="31749" name="Text Box 5"/>
          <p:cNvSpPr txBox="1">
            <a:spLocks noChangeArrowheads="1"/>
          </p:cNvSpPr>
          <p:nvPr/>
        </p:nvSpPr>
        <p:spPr bwMode="auto">
          <a:xfrm>
            <a:off x="7781925" y="3670300"/>
            <a:ext cx="603250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Q</a:t>
            </a:r>
            <a:r>
              <a:rPr lang="en-US" sz="2300" baseline="-25000">
                <a:latin typeface="Helvetica" charset="0"/>
              </a:rPr>
              <a:t>1</a:t>
            </a:r>
            <a:endParaRPr lang="en-US" sz="2300">
              <a:latin typeface="Helvetica" charset="0"/>
            </a:endParaRPr>
          </a:p>
        </p:txBody>
      </p:sp>
      <p:sp>
        <p:nvSpPr>
          <p:cNvPr id="31750" name="Text Box 6"/>
          <p:cNvSpPr txBox="1">
            <a:spLocks noChangeArrowheads="1"/>
          </p:cNvSpPr>
          <p:nvPr/>
        </p:nvSpPr>
        <p:spPr bwMode="auto">
          <a:xfrm>
            <a:off x="7780338" y="4354513"/>
            <a:ext cx="58578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R</a:t>
            </a:r>
            <a:r>
              <a:rPr lang="en-US" sz="2300" baseline="-25000">
                <a:latin typeface="Helvetica" charset="0"/>
              </a:rPr>
              <a:t>1</a:t>
            </a:r>
            <a:endParaRPr lang="en-US" sz="2300">
              <a:latin typeface="Helvetica" charset="0"/>
            </a:endParaRPr>
          </a:p>
        </p:txBody>
      </p:sp>
      <p:sp>
        <p:nvSpPr>
          <p:cNvPr id="31751" name="Line 7"/>
          <p:cNvSpPr>
            <a:spLocks noChangeShapeType="1"/>
          </p:cNvSpPr>
          <p:nvPr/>
        </p:nvSpPr>
        <p:spPr bwMode="auto">
          <a:xfrm flipV="1">
            <a:off x="7186613" y="3943350"/>
            <a:ext cx="628650" cy="2714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1752" name="Line 8"/>
          <p:cNvSpPr>
            <a:spLocks noChangeShapeType="1"/>
          </p:cNvSpPr>
          <p:nvPr/>
        </p:nvSpPr>
        <p:spPr bwMode="auto">
          <a:xfrm>
            <a:off x="7175500" y="4265613"/>
            <a:ext cx="628650" cy="269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1753" name="Rectangle 9"/>
          <p:cNvSpPr>
            <a:spLocks noChangeArrowheads="1"/>
          </p:cNvSpPr>
          <p:nvPr/>
        </p:nvSpPr>
        <p:spPr bwMode="auto">
          <a:xfrm>
            <a:off x="1489075" y="4775200"/>
            <a:ext cx="10544175" cy="98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pPr marL="896938" lvl="1" indent="-407988">
              <a:buClr>
                <a:schemeClr val="accent2"/>
              </a:buClr>
            </a:pPr>
            <a:r>
              <a:rPr lang="en-US" i="1">
                <a:latin typeface="Helvetica" charset="0"/>
              </a:rPr>
              <a:t>Q</a:t>
            </a:r>
            <a:r>
              <a:rPr lang="en-US" i="1" baseline="-25000">
                <a:latin typeface="Helvetica" charset="0"/>
              </a:rPr>
              <a:t>1</a:t>
            </a:r>
            <a:r>
              <a:rPr lang="en-US" i="1">
                <a:latin typeface="Helvetica" charset="0"/>
              </a:rPr>
              <a:t> </a:t>
            </a:r>
            <a:r>
              <a:rPr lang="en-US">
                <a:latin typeface="Helvetica" charset="0"/>
              </a:rPr>
              <a:t>= block of index table</a:t>
            </a:r>
          </a:p>
          <a:p>
            <a:pPr marL="896938" lvl="1" indent="-407988">
              <a:buClr>
                <a:schemeClr val="accent2"/>
              </a:buClr>
            </a:pPr>
            <a:r>
              <a:rPr lang="en-US" i="1">
                <a:latin typeface="Helvetica" charset="0"/>
              </a:rPr>
              <a:t>R</a:t>
            </a:r>
            <a:r>
              <a:rPr lang="en-US" i="1" baseline="-25000">
                <a:latin typeface="Helvetica" charset="0"/>
              </a:rPr>
              <a:t>1</a:t>
            </a:r>
            <a:r>
              <a:rPr lang="en-US" i="1">
                <a:latin typeface="Helvetica" charset="0"/>
              </a:rPr>
              <a:t> </a:t>
            </a:r>
            <a:r>
              <a:rPr lang="en-US">
                <a:latin typeface="Helvetica" charset="0"/>
              </a:rPr>
              <a:t>is used as follows:</a:t>
            </a:r>
          </a:p>
        </p:txBody>
      </p:sp>
      <p:sp>
        <p:nvSpPr>
          <p:cNvPr id="31754" name="Text Box 10"/>
          <p:cNvSpPr txBox="1">
            <a:spLocks noChangeArrowheads="1"/>
          </p:cNvSpPr>
          <p:nvPr/>
        </p:nvSpPr>
        <p:spPr bwMode="auto">
          <a:xfrm>
            <a:off x="5521325" y="5827713"/>
            <a:ext cx="1325563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R</a:t>
            </a:r>
            <a:r>
              <a:rPr lang="en-US" sz="2300" baseline="-25000">
                <a:latin typeface="Helvetica" charset="0"/>
              </a:rPr>
              <a:t>1</a:t>
            </a:r>
            <a:r>
              <a:rPr lang="en-US" sz="2300">
                <a:latin typeface="Helvetica" charset="0"/>
              </a:rPr>
              <a:t> / 512</a:t>
            </a:r>
          </a:p>
        </p:txBody>
      </p:sp>
      <p:sp>
        <p:nvSpPr>
          <p:cNvPr id="31755" name="Text Box 11"/>
          <p:cNvSpPr txBox="1">
            <a:spLocks noChangeArrowheads="1"/>
          </p:cNvSpPr>
          <p:nvPr/>
        </p:nvSpPr>
        <p:spPr bwMode="auto">
          <a:xfrm>
            <a:off x="7339013" y="5472113"/>
            <a:ext cx="603250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Q</a:t>
            </a:r>
            <a:r>
              <a:rPr lang="en-US" sz="2300" baseline="-25000">
                <a:latin typeface="Helvetica" charset="0"/>
              </a:rPr>
              <a:t>2</a:t>
            </a:r>
            <a:endParaRPr lang="en-US" sz="2300">
              <a:latin typeface="Helvetica" charset="0"/>
            </a:endParaRPr>
          </a:p>
        </p:txBody>
      </p:sp>
      <p:sp>
        <p:nvSpPr>
          <p:cNvPr id="31756" name="Text Box 12"/>
          <p:cNvSpPr txBox="1">
            <a:spLocks noChangeArrowheads="1"/>
          </p:cNvSpPr>
          <p:nvPr/>
        </p:nvSpPr>
        <p:spPr bwMode="auto">
          <a:xfrm>
            <a:off x="7337425" y="6156325"/>
            <a:ext cx="585788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R</a:t>
            </a:r>
            <a:r>
              <a:rPr lang="en-US" sz="2300" baseline="-25000">
                <a:latin typeface="Helvetica" charset="0"/>
              </a:rPr>
              <a:t>2</a:t>
            </a:r>
            <a:endParaRPr lang="en-US" sz="2300">
              <a:latin typeface="Helvetica" charset="0"/>
            </a:endParaRPr>
          </a:p>
        </p:txBody>
      </p:sp>
      <p:sp>
        <p:nvSpPr>
          <p:cNvPr id="31757" name="Line 13"/>
          <p:cNvSpPr>
            <a:spLocks noChangeShapeType="1"/>
          </p:cNvSpPr>
          <p:nvPr/>
        </p:nvSpPr>
        <p:spPr bwMode="auto">
          <a:xfrm flipV="1">
            <a:off x="6743700" y="5745163"/>
            <a:ext cx="628650" cy="269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1758" name="Line 14"/>
          <p:cNvSpPr>
            <a:spLocks noChangeShapeType="1"/>
          </p:cNvSpPr>
          <p:nvPr/>
        </p:nvSpPr>
        <p:spPr bwMode="auto">
          <a:xfrm>
            <a:off x="6732588" y="6065838"/>
            <a:ext cx="628650" cy="271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1759" name="Rectangle 15"/>
          <p:cNvSpPr>
            <a:spLocks noChangeArrowheads="1"/>
          </p:cNvSpPr>
          <p:nvPr/>
        </p:nvSpPr>
        <p:spPr bwMode="auto">
          <a:xfrm>
            <a:off x="1489075" y="6767513"/>
            <a:ext cx="10544175" cy="98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pPr marL="896938" lvl="1" indent="-407988">
              <a:buClr>
                <a:schemeClr val="accent2"/>
              </a:buClr>
            </a:pPr>
            <a:r>
              <a:rPr lang="en-US" i="1">
                <a:latin typeface="Helvetica" charset="0"/>
              </a:rPr>
              <a:t>Q</a:t>
            </a:r>
            <a:r>
              <a:rPr lang="en-US" baseline="-25000">
                <a:latin typeface="Helvetica" charset="0"/>
              </a:rPr>
              <a:t>2</a:t>
            </a:r>
            <a:r>
              <a:rPr lang="en-US">
                <a:latin typeface="Helvetica" charset="0"/>
              </a:rPr>
              <a:t> = displacement into block of index table</a:t>
            </a:r>
          </a:p>
          <a:p>
            <a:pPr marL="896938" lvl="1" indent="-407988">
              <a:buClr>
                <a:schemeClr val="accent2"/>
              </a:buClr>
            </a:pPr>
            <a:r>
              <a:rPr lang="en-US" i="1">
                <a:latin typeface="Helvetica" charset="0"/>
              </a:rPr>
              <a:t>R</a:t>
            </a:r>
            <a:r>
              <a:rPr lang="en-US" baseline="-25000">
                <a:latin typeface="Helvetica" charset="0"/>
              </a:rPr>
              <a:t>2</a:t>
            </a:r>
            <a:r>
              <a:rPr lang="en-US">
                <a:latin typeface="Helvetica" charset="0"/>
              </a:rPr>
              <a:t> displacement into block of file: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Objectives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85575" cy="6040438"/>
          </a:xfrm>
        </p:spPr>
        <p:txBody>
          <a:bodyPr/>
          <a:lstStyle/>
          <a:p>
            <a:r>
              <a:rPr lang="en-US" smtClean="0"/>
              <a:t>To describe the details of implementing local file systems and directory structures</a:t>
            </a:r>
          </a:p>
          <a:p>
            <a:endParaRPr lang="en-US" smtClean="0"/>
          </a:p>
          <a:p>
            <a:r>
              <a:rPr lang="en-US" smtClean="0"/>
              <a:t>To describe the implementation of remote file systems</a:t>
            </a:r>
          </a:p>
          <a:p>
            <a:endParaRPr lang="en-US" smtClean="0"/>
          </a:p>
          <a:p>
            <a:r>
              <a:rPr lang="en-US" smtClean="0"/>
              <a:t>To discuss block allocation and free-block algorithms and trade-offs</a:t>
            </a:r>
          </a:p>
          <a:p>
            <a:endParaRPr lang="en-US" smtClean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1431925" y="369888"/>
            <a:ext cx="11598275" cy="768350"/>
          </a:xfrm>
        </p:spPr>
        <p:txBody>
          <a:bodyPr/>
          <a:lstStyle/>
          <a:p>
            <a:pPr eaLnBrk="1" hangingPunct="1"/>
            <a:r>
              <a:rPr lang="en-US" smtClean="0"/>
              <a:t>Indexed Allocation – Mapping (Cont.)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2344400" cy="766763"/>
          </a:xfrm>
        </p:spPr>
        <p:txBody>
          <a:bodyPr/>
          <a:lstStyle/>
          <a:p>
            <a:r>
              <a:rPr lang="en-US" smtClean="0"/>
              <a:t>Two-level index (4K blocks could store 1,024 four-byte pointers in outer index -&gt; 1,048,567 data blocks and file size of up to 4GB)</a:t>
            </a:r>
          </a:p>
        </p:txBody>
      </p:sp>
      <p:sp>
        <p:nvSpPr>
          <p:cNvPr id="32772" name="Text Box 4"/>
          <p:cNvSpPr txBox="1">
            <a:spLocks noChangeArrowheads="1"/>
          </p:cNvSpPr>
          <p:nvPr/>
        </p:nvSpPr>
        <p:spPr bwMode="auto">
          <a:xfrm>
            <a:off x="4994275" y="3122613"/>
            <a:ext cx="2346325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LA / (512 x 512)</a:t>
            </a:r>
          </a:p>
        </p:txBody>
      </p:sp>
      <p:sp>
        <p:nvSpPr>
          <p:cNvPr id="32773" name="Text Box 5"/>
          <p:cNvSpPr txBox="1">
            <a:spLocks noChangeArrowheads="1"/>
          </p:cNvSpPr>
          <p:nvPr/>
        </p:nvSpPr>
        <p:spPr bwMode="auto">
          <a:xfrm>
            <a:off x="7888288" y="2786063"/>
            <a:ext cx="603250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Q</a:t>
            </a:r>
            <a:r>
              <a:rPr lang="en-US" sz="2300" baseline="-25000">
                <a:latin typeface="Helvetica" charset="0"/>
              </a:rPr>
              <a:t>1</a:t>
            </a:r>
            <a:endParaRPr lang="en-US" sz="2300">
              <a:latin typeface="Helvetica" charset="0"/>
            </a:endParaRPr>
          </a:p>
        </p:txBody>
      </p:sp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7888288" y="3470275"/>
            <a:ext cx="58578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R</a:t>
            </a:r>
            <a:r>
              <a:rPr lang="en-US" sz="2300" baseline="-25000">
                <a:latin typeface="Helvetica" charset="0"/>
              </a:rPr>
              <a:t>1</a:t>
            </a:r>
            <a:endParaRPr lang="en-US" sz="2300">
              <a:latin typeface="Helvetica" charset="0"/>
            </a:endParaRPr>
          </a:p>
        </p:txBody>
      </p:sp>
      <p:sp>
        <p:nvSpPr>
          <p:cNvPr id="32775" name="Line 7"/>
          <p:cNvSpPr>
            <a:spLocks noChangeShapeType="1"/>
          </p:cNvSpPr>
          <p:nvPr/>
        </p:nvSpPr>
        <p:spPr bwMode="auto">
          <a:xfrm flipV="1">
            <a:off x="7294563" y="3059113"/>
            <a:ext cx="628650" cy="269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2776" name="Line 8"/>
          <p:cNvSpPr>
            <a:spLocks noChangeShapeType="1"/>
          </p:cNvSpPr>
          <p:nvPr/>
        </p:nvSpPr>
        <p:spPr bwMode="auto">
          <a:xfrm>
            <a:off x="7281863" y="3379788"/>
            <a:ext cx="628650" cy="271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2777" name="Rectangle 9"/>
          <p:cNvSpPr>
            <a:spLocks noChangeArrowheads="1"/>
          </p:cNvSpPr>
          <p:nvPr/>
        </p:nvSpPr>
        <p:spPr bwMode="auto">
          <a:xfrm>
            <a:off x="1262063" y="4559300"/>
            <a:ext cx="10544175" cy="98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pPr marL="896938" lvl="1" indent="-407988">
              <a:buClr>
                <a:schemeClr val="accent2"/>
              </a:buClr>
            </a:pPr>
            <a:r>
              <a:rPr lang="en-US" i="1">
                <a:latin typeface="Helvetica" charset="0"/>
              </a:rPr>
              <a:t>Q</a:t>
            </a:r>
            <a:r>
              <a:rPr lang="en-US" baseline="-25000">
                <a:latin typeface="Helvetica" charset="0"/>
              </a:rPr>
              <a:t>1</a:t>
            </a:r>
            <a:r>
              <a:rPr lang="en-US">
                <a:latin typeface="Helvetica" charset="0"/>
              </a:rPr>
              <a:t> = displacement into outer-index</a:t>
            </a:r>
          </a:p>
          <a:p>
            <a:pPr marL="896938" lvl="1" indent="-407988">
              <a:buClr>
                <a:schemeClr val="accent2"/>
              </a:buClr>
            </a:pPr>
            <a:r>
              <a:rPr lang="en-US" i="1">
                <a:latin typeface="Helvetica" charset="0"/>
              </a:rPr>
              <a:t>R</a:t>
            </a:r>
            <a:r>
              <a:rPr lang="en-US" baseline="-25000">
                <a:latin typeface="Helvetica" charset="0"/>
              </a:rPr>
              <a:t>1</a:t>
            </a:r>
            <a:r>
              <a:rPr lang="en-US">
                <a:latin typeface="Helvetica" charset="0"/>
              </a:rPr>
              <a:t> is used as follows:</a:t>
            </a:r>
          </a:p>
        </p:txBody>
      </p:sp>
      <p:sp>
        <p:nvSpPr>
          <p:cNvPr id="32778" name="Text Box 10"/>
          <p:cNvSpPr txBox="1">
            <a:spLocks noChangeArrowheads="1"/>
          </p:cNvSpPr>
          <p:nvPr/>
        </p:nvSpPr>
        <p:spPr bwMode="auto">
          <a:xfrm>
            <a:off x="5521325" y="5827713"/>
            <a:ext cx="1325563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R</a:t>
            </a:r>
            <a:r>
              <a:rPr lang="en-US" sz="2300" baseline="-25000">
                <a:latin typeface="Helvetica" charset="0"/>
              </a:rPr>
              <a:t>1</a:t>
            </a:r>
            <a:r>
              <a:rPr lang="en-US" sz="2300">
                <a:latin typeface="Helvetica" charset="0"/>
              </a:rPr>
              <a:t> / 512</a:t>
            </a:r>
          </a:p>
        </p:txBody>
      </p:sp>
      <p:sp>
        <p:nvSpPr>
          <p:cNvPr id="32779" name="Text Box 11"/>
          <p:cNvSpPr txBox="1">
            <a:spLocks noChangeArrowheads="1"/>
          </p:cNvSpPr>
          <p:nvPr/>
        </p:nvSpPr>
        <p:spPr bwMode="auto">
          <a:xfrm>
            <a:off x="7339013" y="5472113"/>
            <a:ext cx="603250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Q</a:t>
            </a:r>
            <a:r>
              <a:rPr lang="en-US" sz="2300" baseline="-25000">
                <a:latin typeface="Helvetica" charset="0"/>
              </a:rPr>
              <a:t>2</a:t>
            </a:r>
            <a:endParaRPr lang="en-US" sz="2300">
              <a:latin typeface="Helvetica" charset="0"/>
            </a:endParaRPr>
          </a:p>
        </p:txBody>
      </p:sp>
      <p:sp>
        <p:nvSpPr>
          <p:cNvPr id="32780" name="Text Box 12"/>
          <p:cNvSpPr txBox="1">
            <a:spLocks noChangeArrowheads="1"/>
          </p:cNvSpPr>
          <p:nvPr/>
        </p:nvSpPr>
        <p:spPr bwMode="auto">
          <a:xfrm>
            <a:off x="7337425" y="6156325"/>
            <a:ext cx="585788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300">
                <a:latin typeface="Helvetica" charset="0"/>
              </a:rPr>
              <a:t>R</a:t>
            </a:r>
            <a:r>
              <a:rPr lang="en-US" sz="2300" baseline="-25000">
                <a:latin typeface="Helvetica" charset="0"/>
              </a:rPr>
              <a:t>2</a:t>
            </a:r>
            <a:endParaRPr lang="en-US" sz="2300">
              <a:latin typeface="Helvetica" charset="0"/>
            </a:endParaRPr>
          </a:p>
        </p:txBody>
      </p:sp>
      <p:sp>
        <p:nvSpPr>
          <p:cNvPr id="32781" name="Line 13"/>
          <p:cNvSpPr>
            <a:spLocks noChangeShapeType="1"/>
          </p:cNvSpPr>
          <p:nvPr/>
        </p:nvSpPr>
        <p:spPr bwMode="auto">
          <a:xfrm flipV="1">
            <a:off x="6743700" y="5745163"/>
            <a:ext cx="628650" cy="269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2782" name="Line 14"/>
          <p:cNvSpPr>
            <a:spLocks noChangeShapeType="1"/>
          </p:cNvSpPr>
          <p:nvPr/>
        </p:nvSpPr>
        <p:spPr bwMode="auto">
          <a:xfrm>
            <a:off x="6732588" y="6065838"/>
            <a:ext cx="628650" cy="271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2783" name="Rectangle 15"/>
          <p:cNvSpPr>
            <a:spLocks noChangeArrowheads="1"/>
          </p:cNvSpPr>
          <p:nvPr/>
        </p:nvSpPr>
        <p:spPr bwMode="auto">
          <a:xfrm>
            <a:off x="1262063" y="6767513"/>
            <a:ext cx="10544175" cy="98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pPr marL="896938" lvl="1" indent="-407988">
              <a:buClr>
                <a:schemeClr val="accent2"/>
              </a:buClr>
            </a:pPr>
            <a:r>
              <a:rPr lang="en-US" i="1">
                <a:latin typeface="Helvetica" charset="0"/>
              </a:rPr>
              <a:t>Q</a:t>
            </a:r>
            <a:r>
              <a:rPr lang="en-US" baseline="-25000">
                <a:latin typeface="Helvetica" charset="0"/>
              </a:rPr>
              <a:t>2</a:t>
            </a:r>
            <a:r>
              <a:rPr lang="en-US">
                <a:latin typeface="Helvetica" charset="0"/>
              </a:rPr>
              <a:t> = displacement into block of index table</a:t>
            </a:r>
          </a:p>
          <a:p>
            <a:pPr marL="896938" lvl="1" indent="-407988">
              <a:buClr>
                <a:schemeClr val="accent2"/>
              </a:buClr>
            </a:pPr>
            <a:r>
              <a:rPr lang="en-US" i="1">
                <a:latin typeface="Helvetica" charset="0"/>
              </a:rPr>
              <a:t>R</a:t>
            </a:r>
            <a:r>
              <a:rPr lang="en-US" baseline="-25000">
                <a:latin typeface="Helvetica" charset="0"/>
              </a:rPr>
              <a:t>2</a:t>
            </a:r>
            <a:r>
              <a:rPr lang="en-US">
                <a:latin typeface="Helvetica" charset="0"/>
              </a:rPr>
              <a:t> displacement into block of file: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1343025" y="369888"/>
            <a:ext cx="11687175" cy="768350"/>
          </a:xfrm>
        </p:spPr>
        <p:txBody>
          <a:bodyPr/>
          <a:lstStyle/>
          <a:p>
            <a:pPr eaLnBrk="1" hangingPunct="1"/>
            <a:r>
              <a:rPr lang="en-US" smtClean="0"/>
              <a:t>Indexed Allocation – Mapping (Cont.)</a:t>
            </a:r>
          </a:p>
        </p:txBody>
      </p:sp>
      <p:sp>
        <p:nvSpPr>
          <p:cNvPr id="33795" name="Rectangle 3"/>
          <p:cNvSpPr>
            <a:spLocks noChangeArrowheads="1"/>
          </p:cNvSpPr>
          <p:nvPr/>
        </p:nvSpPr>
        <p:spPr bwMode="auto">
          <a:xfrm>
            <a:off x="6537325" y="1866900"/>
            <a:ext cx="2511425" cy="5099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6970713" y="2271713"/>
            <a:ext cx="1644650" cy="365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797" name="Rectangle 5"/>
          <p:cNvSpPr>
            <a:spLocks noChangeArrowheads="1"/>
          </p:cNvSpPr>
          <p:nvPr/>
        </p:nvSpPr>
        <p:spPr bwMode="auto">
          <a:xfrm>
            <a:off x="6972300" y="2641600"/>
            <a:ext cx="1646238" cy="366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798" name="Rectangle 6"/>
          <p:cNvSpPr>
            <a:spLocks noChangeArrowheads="1"/>
          </p:cNvSpPr>
          <p:nvPr/>
        </p:nvSpPr>
        <p:spPr bwMode="auto">
          <a:xfrm>
            <a:off x="6975475" y="2946400"/>
            <a:ext cx="1644650" cy="366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799" name="Rectangle 7"/>
          <p:cNvSpPr>
            <a:spLocks noChangeArrowheads="1"/>
          </p:cNvSpPr>
          <p:nvPr/>
        </p:nvSpPr>
        <p:spPr bwMode="auto">
          <a:xfrm>
            <a:off x="6970713" y="3795713"/>
            <a:ext cx="1644650" cy="365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0" name="Rectangle 8"/>
          <p:cNvSpPr>
            <a:spLocks noChangeArrowheads="1"/>
          </p:cNvSpPr>
          <p:nvPr/>
        </p:nvSpPr>
        <p:spPr bwMode="auto">
          <a:xfrm>
            <a:off x="6972300" y="4165600"/>
            <a:ext cx="1646238" cy="366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1" name="Rectangle 9"/>
          <p:cNvSpPr>
            <a:spLocks noChangeArrowheads="1"/>
          </p:cNvSpPr>
          <p:nvPr/>
        </p:nvSpPr>
        <p:spPr bwMode="auto">
          <a:xfrm>
            <a:off x="6972300" y="5384800"/>
            <a:ext cx="1600200" cy="1117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2" name="Rectangle 10"/>
          <p:cNvSpPr>
            <a:spLocks noChangeArrowheads="1"/>
          </p:cNvSpPr>
          <p:nvPr/>
        </p:nvSpPr>
        <p:spPr bwMode="auto">
          <a:xfrm>
            <a:off x="10287000" y="1625600"/>
            <a:ext cx="1600200" cy="538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3" name="Rectangle 11"/>
          <p:cNvSpPr>
            <a:spLocks noChangeArrowheads="1"/>
          </p:cNvSpPr>
          <p:nvPr/>
        </p:nvSpPr>
        <p:spPr bwMode="auto">
          <a:xfrm>
            <a:off x="10558463" y="1930400"/>
            <a:ext cx="1100137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4" name="Rectangle 12"/>
          <p:cNvSpPr>
            <a:spLocks noChangeArrowheads="1"/>
          </p:cNvSpPr>
          <p:nvPr/>
        </p:nvSpPr>
        <p:spPr bwMode="auto">
          <a:xfrm>
            <a:off x="10558463" y="3149600"/>
            <a:ext cx="1100137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5" name="Rectangle 13"/>
          <p:cNvSpPr>
            <a:spLocks noChangeArrowheads="1"/>
          </p:cNvSpPr>
          <p:nvPr/>
        </p:nvSpPr>
        <p:spPr bwMode="auto">
          <a:xfrm>
            <a:off x="10558463" y="4368800"/>
            <a:ext cx="1100137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6" name="Rectangle 14"/>
          <p:cNvSpPr>
            <a:spLocks noChangeArrowheads="1"/>
          </p:cNvSpPr>
          <p:nvPr/>
        </p:nvSpPr>
        <p:spPr bwMode="auto">
          <a:xfrm>
            <a:off x="3998913" y="2576513"/>
            <a:ext cx="1644650" cy="365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7" name="Rectangle 15"/>
          <p:cNvSpPr>
            <a:spLocks noChangeArrowheads="1"/>
          </p:cNvSpPr>
          <p:nvPr/>
        </p:nvSpPr>
        <p:spPr bwMode="auto">
          <a:xfrm>
            <a:off x="4000500" y="2882900"/>
            <a:ext cx="1646238" cy="366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8" name="Rectangle 16"/>
          <p:cNvSpPr>
            <a:spLocks noChangeArrowheads="1"/>
          </p:cNvSpPr>
          <p:nvPr/>
        </p:nvSpPr>
        <p:spPr bwMode="auto">
          <a:xfrm>
            <a:off x="4000500" y="3251200"/>
            <a:ext cx="1646238" cy="2336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09" name="Rectangle 17"/>
          <p:cNvSpPr>
            <a:spLocks noChangeArrowheads="1"/>
          </p:cNvSpPr>
          <p:nvPr/>
        </p:nvSpPr>
        <p:spPr bwMode="auto">
          <a:xfrm>
            <a:off x="4000500" y="5588000"/>
            <a:ext cx="1646238" cy="366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10" name="Rectangle 18"/>
          <p:cNvSpPr>
            <a:spLocks noChangeArrowheads="1"/>
          </p:cNvSpPr>
          <p:nvPr/>
        </p:nvSpPr>
        <p:spPr bwMode="auto">
          <a:xfrm>
            <a:off x="1543050" y="2540000"/>
            <a:ext cx="1646238" cy="366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11" name="Line 19"/>
          <p:cNvSpPr>
            <a:spLocks noChangeShapeType="1"/>
          </p:cNvSpPr>
          <p:nvPr/>
        </p:nvSpPr>
        <p:spPr bwMode="auto">
          <a:xfrm>
            <a:off x="3200400" y="2705100"/>
            <a:ext cx="8001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12" name="Line 20"/>
          <p:cNvSpPr>
            <a:spLocks noChangeShapeType="1"/>
          </p:cNvSpPr>
          <p:nvPr/>
        </p:nvSpPr>
        <p:spPr bwMode="auto">
          <a:xfrm flipV="1">
            <a:off x="5637213" y="2438400"/>
            <a:ext cx="1335087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13" name="Line 21"/>
          <p:cNvSpPr>
            <a:spLocks noChangeShapeType="1"/>
          </p:cNvSpPr>
          <p:nvPr/>
        </p:nvSpPr>
        <p:spPr bwMode="auto">
          <a:xfrm>
            <a:off x="5637213" y="3041650"/>
            <a:ext cx="1328737" cy="939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14" name="Line 22"/>
          <p:cNvSpPr>
            <a:spLocks noChangeShapeType="1"/>
          </p:cNvSpPr>
          <p:nvPr/>
        </p:nvSpPr>
        <p:spPr bwMode="auto">
          <a:xfrm>
            <a:off x="5651500" y="5734050"/>
            <a:ext cx="1328738" cy="355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15" name="Text Box 23"/>
          <p:cNvSpPr txBox="1">
            <a:spLocks noChangeArrowheads="1"/>
          </p:cNvSpPr>
          <p:nvPr/>
        </p:nvSpPr>
        <p:spPr bwMode="auto">
          <a:xfrm>
            <a:off x="4665663" y="4052888"/>
            <a:ext cx="341312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  <a:sym typeface="MT Extra" charset="0"/>
              </a:rPr>
              <a:t></a:t>
            </a:r>
            <a:endParaRPr lang="en-US">
              <a:latin typeface="Helvetica" charset="0"/>
            </a:endParaRPr>
          </a:p>
        </p:txBody>
      </p:sp>
      <p:sp>
        <p:nvSpPr>
          <p:cNvPr id="33816" name="Line 24"/>
          <p:cNvSpPr>
            <a:spLocks noChangeShapeType="1"/>
          </p:cNvSpPr>
          <p:nvPr/>
        </p:nvSpPr>
        <p:spPr bwMode="auto">
          <a:xfrm flipH="1" flipV="1">
            <a:off x="8601075" y="3981450"/>
            <a:ext cx="1965325" cy="812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17" name="Line 25"/>
          <p:cNvSpPr>
            <a:spLocks noChangeShapeType="1"/>
          </p:cNvSpPr>
          <p:nvPr/>
        </p:nvSpPr>
        <p:spPr bwMode="auto">
          <a:xfrm flipH="1" flipV="1">
            <a:off x="8609013" y="2743200"/>
            <a:ext cx="1943100" cy="831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18" name="Line 26"/>
          <p:cNvSpPr>
            <a:spLocks noChangeShapeType="1"/>
          </p:cNvSpPr>
          <p:nvPr/>
        </p:nvSpPr>
        <p:spPr bwMode="auto">
          <a:xfrm flipH="1">
            <a:off x="8594725" y="2247900"/>
            <a:ext cx="1963738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3819" name="Text Box 27"/>
          <p:cNvSpPr txBox="1">
            <a:spLocks noChangeArrowheads="1"/>
          </p:cNvSpPr>
          <p:nvPr/>
        </p:nvSpPr>
        <p:spPr bwMode="auto">
          <a:xfrm>
            <a:off x="4160838" y="6078538"/>
            <a:ext cx="1417637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outer-index</a:t>
            </a:r>
          </a:p>
        </p:txBody>
      </p:sp>
      <p:sp>
        <p:nvSpPr>
          <p:cNvPr id="33820" name="Text Box 28"/>
          <p:cNvSpPr txBox="1">
            <a:spLocks noChangeArrowheads="1"/>
          </p:cNvSpPr>
          <p:nvPr/>
        </p:nvSpPr>
        <p:spPr bwMode="auto">
          <a:xfrm>
            <a:off x="7070725" y="7167563"/>
            <a:ext cx="1379538" cy="407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index table</a:t>
            </a:r>
          </a:p>
        </p:txBody>
      </p:sp>
      <p:sp>
        <p:nvSpPr>
          <p:cNvPr id="33821" name="Text Box 29"/>
          <p:cNvSpPr txBox="1">
            <a:spLocks noChangeArrowheads="1"/>
          </p:cNvSpPr>
          <p:nvPr/>
        </p:nvSpPr>
        <p:spPr bwMode="auto">
          <a:xfrm>
            <a:off x="10936288" y="7138988"/>
            <a:ext cx="558800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file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1243013" y="550863"/>
            <a:ext cx="12344400" cy="609600"/>
          </a:xfrm>
        </p:spPr>
        <p:txBody>
          <a:bodyPr/>
          <a:lstStyle/>
          <a:p>
            <a:pPr eaLnBrk="1" hangingPunct="1"/>
            <a:r>
              <a:rPr lang="en-US" sz="4000" smtClean="0"/>
              <a:t>Combined Scheme:  UNIX UFS </a:t>
            </a:r>
            <a:br>
              <a:rPr lang="en-US" sz="4000" smtClean="0"/>
            </a:br>
            <a:r>
              <a:rPr lang="en-US" sz="4000" smtClean="0"/>
              <a:t>(4K bytes per block, 32-bit addresses)</a:t>
            </a:r>
          </a:p>
        </p:txBody>
      </p:sp>
      <p:pic>
        <p:nvPicPr>
          <p:cNvPr id="3481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71663" y="1468438"/>
            <a:ext cx="9871075" cy="6589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20" name="TextBox 3"/>
          <p:cNvSpPr txBox="1">
            <a:spLocks noChangeArrowheads="1"/>
          </p:cNvSpPr>
          <p:nvPr/>
        </p:nvSpPr>
        <p:spPr bwMode="auto">
          <a:xfrm>
            <a:off x="9866313" y="1657350"/>
            <a:ext cx="2273300" cy="151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>
            <a:spAutoFit/>
          </a:bodyPr>
          <a:lstStyle/>
          <a:p>
            <a:r>
              <a:rPr lang="en-US"/>
              <a:t>Note: More index blocks than can be addressed with 32-bit file pointer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Performance</a:t>
            </a: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Best method depends on file access type</a:t>
            </a:r>
          </a:p>
          <a:p>
            <a:pPr lvl="1"/>
            <a:r>
              <a:rPr lang="en-US" smtClean="0"/>
              <a:t>Contiguous great for sequential and random</a:t>
            </a:r>
          </a:p>
          <a:p>
            <a:r>
              <a:rPr lang="en-US" smtClean="0"/>
              <a:t>Linked good for sequential, not random</a:t>
            </a:r>
          </a:p>
          <a:p>
            <a:r>
              <a:rPr lang="en-US" smtClean="0"/>
              <a:t>Declare access type at creation -&gt; select either contiguous or linked</a:t>
            </a:r>
          </a:p>
          <a:p>
            <a:r>
              <a:rPr lang="en-US" smtClean="0"/>
              <a:t>Indexed more complex</a:t>
            </a:r>
          </a:p>
          <a:p>
            <a:pPr lvl="1"/>
            <a:r>
              <a:rPr lang="en-US" smtClean="0"/>
              <a:t>Single block access could require 2 index block reads then data block read</a:t>
            </a:r>
          </a:p>
          <a:p>
            <a:pPr lvl="1"/>
            <a:r>
              <a:rPr lang="en-US" smtClean="0"/>
              <a:t>Clustering can help improve throughput, reduce CPU overhead</a:t>
            </a:r>
          </a:p>
          <a:p>
            <a:pPr lvl="1"/>
            <a:endParaRPr lang="en-US" smtClean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Performance (Cont.)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Adding instructions to the execution path to save one disk I/O is reasonable</a:t>
            </a:r>
          </a:p>
          <a:p>
            <a:pPr lvl="1"/>
            <a:r>
              <a:rPr lang="en-US" smtClean="0"/>
              <a:t>Intel Core i7 Extreme Edition 990x (2011) at 3.46Ghz = 159,000 MIPS</a:t>
            </a:r>
          </a:p>
          <a:p>
            <a:pPr lvl="2"/>
            <a:r>
              <a:rPr lang="en-US" smtClean="0"/>
              <a:t>http://en.wikipedia.org/wiki/Instructions_per_second</a:t>
            </a:r>
          </a:p>
          <a:p>
            <a:pPr lvl="1"/>
            <a:r>
              <a:rPr lang="en-US" smtClean="0"/>
              <a:t>Typical disk drive at 250 I/Os per second</a:t>
            </a:r>
          </a:p>
          <a:p>
            <a:pPr lvl="2"/>
            <a:r>
              <a:rPr lang="en-US" smtClean="0"/>
              <a:t>159,000 MIPS / 250 = 630 million instructions during one disk I/O </a:t>
            </a:r>
          </a:p>
          <a:p>
            <a:pPr lvl="1"/>
            <a:r>
              <a:rPr lang="en-US" smtClean="0"/>
              <a:t>Fast SSD drives provide 60,000 IOPS</a:t>
            </a:r>
          </a:p>
          <a:p>
            <a:pPr lvl="2"/>
            <a:r>
              <a:rPr lang="en-US" smtClean="0"/>
              <a:t>159,000 MIPS / 60,000 = 2.65 millions instructions during one disk I/O</a:t>
            </a:r>
          </a:p>
          <a:p>
            <a:pPr lvl="1"/>
            <a:endParaRPr lang="en-US" smtClean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1738313" y="369888"/>
            <a:ext cx="11291887" cy="768350"/>
          </a:xfrm>
        </p:spPr>
        <p:txBody>
          <a:bodyPr/>
          <a:lstStyle/>
          <a:p>
            <a:pPr eaLnBrk="1" hangingPunct="1"/>
            <a:r>
              <a:rPr lang="en-US" smtClean="0"/>
              <a:t>Free-Space Management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28725" y="1652588"/>
            <a:ext cx="12306300" cy="669925"/>
          </a:xfrm>
        </p:spPr>
        <p:txBody>
          <a:bodyPr/>
          <a:lstStyle/>
          <a:p>
            <a:r>
              <a:rPr lang="en-US" smtClean="0"/>
              <a:t>File system maintains </a:t>
            </a:r>
            <a:r>
              <a:rPr lang="en-US" b="1" smtClean="0">
                <a:solidFill>
                  <a:srgbClr val="3366FF"/>
                </a:solidFill>
              </a:rPr>
              <a:t>free-space list </a:t>
            </a:r>
            <a:r>
              <a:rPr lang="en-US" smtClean="0"/>
              <a:t>to track available blocks/clusters</a:t>
            </a:r>
          </a:p>
          <a:p>
            <a:pPr lvl="1"/>
            <a:r>
              <a:rPr lang="en-US" smtClean="0"/>
              <a:t>(Using term “block” for simplicity)</a:t>
            </a:r>
          </a:p>
          <a:p>
            <a:r>
              <a:rPr lang="en-US" b="1" smtClean="0">
                <a:solidFill>
                  <a:srgbClr val="3366FF"/>
                </a:solidFill>
              </a:rPr>
              <a:t>Bit vector </a:t>
            </a:r>
            <a:r>
              <a:rPr lang="en-US" smtClean="0"/>
              <a:t>or </a:t>
            </a:r>
            <a:r>
              <a:rPr lang="en-US" b="1" smtClean="0">
                <a:solidFill>
                  <a:srgbClr val="3366FF"/>
                </a:solidFill>
              </a:rPr>
              <a:t>bit map </a:t>
            </a:r>
            <a:r>
              <a:rPr lang="en-US" smtClean="0"/>
              <a:t> (</a:t>
            </a:r>
            <a:r>
              <a:rPr lang="en-US" i="1" smtClean="0"/>
              <a:t>n</a:t>
            </a:r>
            <a:r>
              <a:rPr lang="en-US" smtClean="0"/>
              <a:t> blocks)</a:t>
            </a:r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4525963" y="3502025"/>
            <a:ext cx="541337" cy="482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7893" name="Rectangle 5"/>
          <p:cNvSpPr>
            <a:spLocks noChangeArrowheads="1"/>
          </p:cNvSpPr>
          <p:nvPr/>
        </p:nvSpPr>
        <p:spPr bwMode="auto">
          <a:xfrm>
            <a:off x="5019675" y="3502025"/>
            <a:ext cx="539750" cy="482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7894" name="Rectangle 6"/>
          <p:cNvSpPr>
            <a:spLocks noChangeArrowheads="1"/>
          </p:cNvSpPr>
          <p:nvPr/>
        </p:nvSpPr>
        <p:spPr bwMode="auto">
          <a:xfrm>
            <a:off x="5511800" y="3502025"/>
            <a:ext cx="541338" cy="482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7895" name="Rectangle 7"/>
          <p:cNvSpPr>
            <a:spLocks noChangeArrowheads="1"/>
          </p:cNvSpPr>
          <p:nvPr/>
        </p:nvSpPr>
        <p:spPr bwMode="auto">
          <a:xfrm>
            <a:off x="6005513" y="3502025"/>
            <a:ext cx="539750" cy="482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7896" name="Rectangle 8"/>
          <p:cNvSpPr>
            <a:spLocks noChangeArrowheads="1"/>
          </p:cNvSpPr>
          <p:nvPr/>
        </p:nvSpPr>
        <p:spPr bwMode="auto">
          <a:xfrm>
            <a:off x="6497638" y="3502025"/>
            <a:ext cx="541337" cy="482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7897" name="Rectangle 9"/>
          <p:cNvSpPr>
            <a:spLocks noChangeArrowheads="1"/>
          </p:cNvSpPr>
          <p:nvPr/>
        </p:nvSpPr>
        <p:spPr bwMode="auto">
          <a:xfrm>
            <a:off x="6991350" y="3502025"/>
            <a:ext cx="539750" cy="482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7898" name="Rectangle 10"/>
          <p:cNvSpPr>
            <a:spLocks noChangeArrowheads="1"/>
          </p:cNvSpPr>
          <p:nvPr/>
        </p:nvSpPr>
        <p:spPr bwMode="auto">
          <a:xfrm>
            <a:off x="7534275" y="3502025"/>
            <a:ext cx="1828800" cy="482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pPr algn="ctr"/>
            <a:r>
              <a:rPr lang="en-US" sz="2900">
                <a:latin typeface="Helvetica" charset="0"/>
              </a:rPr>
              <a:t>…</a:t>
            </a:r>
            <a:endParaRPr lang="en-US">
              <a:latin typeface="Helvetica" charset="0"/>
            </a:endParaRPr>
          </a:p>
        </p:txBody>
      </p:sp>
      <p:sp>
        <p:nvSpPr>
          <p:cNvPr id="37899" name="Rectangle 11"/>
          <p:cNvSpPr>
            <a:spLocks noChangeArrowheads="1"/>
          </p:cNvSpPr>
          <p:nvPr/>
        </p:nvSpPr>
        <p:spPr bwMode="auto">
          <a:xfrm>
            <a:off x="9363075" y="3502025"/>
            <a:ext cx="539750" cy="482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0622" tIns="65311" rIns="130622" bIns="65311" anchor="ctr"/>
          <a:lstStyle/>
          <a:p>
            <a:endParaRPr lang="en-US"/>
          </a:p>
        </p:txBody>
      </p:sp>
      <p:sp>
        <p:nvSpPr>
          <p:cNvPr id="37900" name="Text Box 12"/>
          <p:cNvSpPr txBox="1">
            <a:spLocks noChangeArrowheads="1"/>
          </p:cNvSpPr>
          <p:nvPr/>
        </p:nvSpPr>
        <p:spPr bwMode="auto">
          <a:xfrm>
            <a:off x="4598988" y="2995613"/>
            <a:ext cx="392112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0</a:t>
            </a:r>
          </a:p>
        </p:txBody>
      </p:sp>
      <p:sp>
        <p:nvSpPr>
          <p:cNvPr id="37901" name="Text Box 13"/>
          <p:cNvSpPr txBox="1">
            <a:spLocks noChangeArrowheads="1"/>
          </p:cNvSpPr>
          <p:nvPr/>
        </p:nvSpPr>
        <p:spPr bwMode="auto">
          <a:xfrm>
            <a:off x="5056188" y="2995613"/>
            <a:ext cx="392112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1</a:t>
            </a:r>
          </a:p>
        </p:txBody>
      </p:sp>
      <p:sp>
        <p:nvSpPr>
          <p:cNvPr id="37902" name="Text Box 14"/>
          <p:cNvSpPr txBox="1">
            <a:spLocks noChangeArrowheads="1"/>
          </p:cNvSpPr>
          <p:nvPr/>
        </p:nvSpPr>
        <p:spPr bwMode="auto">
          <a:xfrm>
            <a:off x="5741988" y="2995613"/>
            <a:ext cx="392112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2</a:t>
            </a:r>
          </a:p>
        </p:txBody>
      </p:sp>
      <p:sp>
        <p:nvSpPr>
          <p:cNvPr id="37903" name="Text Box 15"/>
          <p:cNvSpPr txBox="1">
            <a:spLocks noChangeArrowheads="1"/>
          </p:cNvSpPr>
          <p:nvPr/>
        </p:nvSpPr>
        <p:spPr bwMode="auto">
          <a:xfrm>
            <a:off x="9297988" y="2995613"/>
            <a:ext cx="596900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n-1</a:t>
            </a:r>
          </a:p>
        </p:txBody>
      </p:sp>
      <p:sp>
        <p:nvSpPr>
          <p:cNvPr id="37904" name="Text Box 16"/>
          <p:cNvSpPr txBox="1">
            <a:spLocks noChangeArrowheads="1"/>
          </p:cNvSpPr>
          <p:nvPr/>
        </p:nvSpPr>
        <p:spPr bwMode="auto">
          <a:xfrm>
            <a:off x="4348163" y="4681538"/>
            <a:ext cx="885825" cy="407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Helvetica" charset="0"/>
              </a:rPr>
              <a:t>bit[</a:t>
            </a:r>
            <a:r>
              <a:rPr lang="en-US" i="1">
                <a:latin typeface="Helvetica" charset="0"/>
              </a:rPr>
              <a:t>i</a:t>
            </a:r>
            <a:r>
              <a:rPr lang="en-US">
                <a:latin typeface="Helvetica" charset="0"/>
              </a:rPr>
              <a:t>] =</a:t>
            </a:r>
          </a:p>
        </p:txBody>
      </p:sp>
      <p:sp>
        <p:nvSpPr>
          <p:cNvPr id="37905" name="Text Box 17"/>
          <p:cNvSpPr txBox="1">
            <a:spLocks noChangeArrowheads="1"/>
          </p:cNvSpPr>
          <p:nvPr/>
        </p:nvSpPr>
        <p:spPr bwMode="auto">
          <a:xfrm rot="-5400000">
            <a:off x="4734719" y="4620419"/>
            <a:ext cx="1392238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900">
                <a:latin typeface="Helvetica" charset="0"/>
                <a:sym typeface="MT Extra" charset="0"/>
              </a:rPr>
              <a:t></a:t>
            </a:r>
            <a:endParaRPr lang="en-US" sz="7700">
              <a:latin typeface="Helvetica" charset="0"/>
              <a:sym typeface="Monotype Sorts" charset="2"/>
            </a:endParaRPr>
          </a:p>
        </p:txBody>
      </p:sp>
      <p:sp>
        <p:nvSpPr>
          <p:cNvPr id="37906" name="Text Box 18"/>
          <p:cNvSpPr txBox="1">
            <a:spLocks noChangeArrowheads="1"/>
          </p:cNvSpPr>
          <p:nvPr/>
        </p:nvSpPr>
        <p:spPr bwMode="auto">
          <a:xfrm>
            <a:off x="5819775" y="4486275"/>
            <a:ext cx="2517775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Helvetica" charset="0"/>
              </a:rPr>
              <a:t>1 </a:t>
            </a:r>
            <a:r>
              <a:rPr lang="en-US">
                <a:latin typeface="Helvetica" charset="0"/>
                <a:sym typeface="Symbol" charset="2"/>
              </a:rPr>
              <a:t> block[</a:t>
            </a:r>
            <a:r>
              <a:rPr lang="en-US" i="1">
                <a:latin typeface="Helvetica" charset="0"/>
                <a:sym typeface="Symbol" charset="2"/>
              </a:rPr>
              <a:t>i</a:t>
            </a:r>
            <a:r>
              <a:rPr lang="en-US">
                <a:latin typeface="Helvetica" charset="0"/>
                <a:sym typeface="Symbol" charset="2"/>
              </a:rPr>
              <a:t>] free</a:t>
            </a:r>
          </a:p>
          <a:p>
            <a:pPr>
              <a:spcBef>
                <a:spcPct val="50000"/>
              </a:spcBef>
            </a:pPr>
            <a:r>
              <a:rPr lang="en-US">
                <a:latin typeface="Helvetica" charset="0"/>
                <a:sym typeface="Symbol" charset="2"/>
              </a:rPr>
              <a:t>0 </a:t>
            </a:r>
            <a:r>
              <a:rPr lang="en-US">
                <a:latin typeface="Helvetica" charset="0"/>
              </a:rPr>
              <a:t> </a:t>
            </a:r>
            <a:r>
              <a:rPr lang="en-US">
                <a:latin typeface="Helvetica" charset="0"/>
                <a:sym typeface="Symbol" charset="2"/>
              </a:rPr>
              <a:t> block[</a:t>
            </a:r>
            <a:r>
              <a:rPr lang="en-US" i="1">
                <a:latin typeface="Helvetica" charset="0"/>
                <a:sym typeface="Symbol" charset="2"/>
              </a:rPr>
              <a:t>i</a:t>
            </a:r>
            <a:r>
              <a:rPr lang="en-US">
                <a:latin typeface="Helvetica" charset="0"/>
                <a:sym typeface="Symbol" charset="2"/>
              </a:rPr>
              <a:t>] occupied</a:t>
            </a:r>
          </a:p>
        </p:txBody>
      </p:sp>
      <p:sp>
        <p:nvSpPr>
          <p:cNvPr id="37907" name="Rectangle 19"/>
          <p:cNvSpPr>
            <a:spLocks noChangeArrowheads="1"/>
          </p:cNvSpPr>
          <p:nvPr/>
        </p:nvSpPr>
        <p:spPr bwMode="auto">
          <a:xfrm>
            <a:off x="1704975" y="5902325"/>
            <a:ext cx="10544175" cy="598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pPr marL="488950" indent="-488950">
              <a:spcBef>
                <a:spcPct val="20000"/>
              </a:spcBef>
              <a:buClr>
                <a:schemeClr val="folHlink"/>
              </a:buClr>
            </a:pPr>
            <a:r>
              <a:rPr kumimoji="1" lang="en-US">
                <a:latin typeface="Helvetica" charset="0"/>
              </a:rPr>
              <a:t>Block number calculation</a:t>
            </a:r>
          </a:p>
        </p:txBody>
      </p:sp>
      <p:sp>
        <p:nvSpPr>
          <p:cNvPr id="37908" name="Text Box 20"/>
          <p:cNvSpPr txBox="1">
            <a:spLocks noChangeArrowheads="1"/>
          </p:cNvSpPr>
          <p:nvPr/>
        </p:nvSpPr>
        <p:spPr bwMode="auto">
          <a:xfrm>
            <a:off x="4219575" y="6742113"/>
            <a:ext cx="3155950" cy="963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r>
              <a:rPr lang="en-US">
                <a:latin typeface="Helvetica" charset="0"/>
              </a:rPr>
              <a:t>(number of bits per word) *</a:t>
            </a:r>
          </a:p>
          <a:p>
            <a:r>
              <a:rPr lang="en-US">
                <a:latin typeface="Helvetica" charset="0"/>
              </a:rPr>
              <a:t>(number of 0-value words) +</a:t>
            </a:r>
          </a:p>
          <a:p>
            <a:r>
              <a:rPr lang="en-US">
                <a:latin typeface="Helvetica" charset="0"/>
              </a:rPr>
              <a:t>offset of first 1 bit</a:t>
            </a:r>
          </a:p>
        </p:txBody>
      </p:sp>
      <p:sp>
        <p:nvSpPr>
          <p:cNvPr id="37909" name="Rectangle 19"/>
          <p:cNvSpPr>
            <a:spLocks noChangeArrowheads="1"/>
          </p:cNvSpPr>
          <p:nvPr/>
        </p:nvSpPr>
        <p:spPr bwMode="auto">
          <a:xfrm>
            <a:off x="1933575" y="7775575"/>
            <a:ext cx="10544175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/>
          <a:lstStyle/>
          <a:p>
            <a:pPr marL="488950" indent="-488950">
              <a:spcBef>
                <a:spcPct val="20000"/>
              </a:spcBef>
              <a:buClr>
                <a:schemeClr val="folHlink"/>
              </a:buClr>
            </a:pPr>
            <a:r>
              <a:rPr kumimoji="1" lang="en-US">
                <a:latin typeface="Helvetica" charset="0"/>
              </a:rPr>
              <a:t>CPUs have instructions to return offset within word of first “1” bit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75" y="369888"/>
            <a:ext cx="11236325" cy="768350"/>
          </a:xfrm>
        </p:spPr>
        <p:txBody>
          <a:bodyPr/>
          <a:lstStyle/>
          <a:p>
            <a:pPr eaLnBrk="1" hangingPunct="1"/>
            <a:r>
              <a:rPr lang="en-US" smtClean="0"/>
              <a:t>Free-Space Management (Cont.)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Bit map requires extra space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Example:</a:t>
            </a:r>
          </a:p>
          <a:p>
            <a:pPr>
              <a:lnSpc>
                <a:spcPct val="90000"/>
              </a:lnSpc>
              <a:buFont typeface="Monotype Sorts" charset="2"/>
              <a:buNone/>
              <a:tabLst>
                <a:tab pos="1874838" algn="l"/>
              </a:tabLst>
            </a:pPr>
            <a:r>
              <a:rPr lang="en-US" smtClean="0"/>
              <a:t>		block size = 4KB =  2</a:t>
            </a:r>
            <a:r>
              <a:rPr lang="en-US" baseline="30000" smtClean="0"/>
              <a:t>12</a:t>
            </a:r>
            <a:r>
              <a:rPr lang="en-US" smtClean="0"/>
              <a:t> bytes</a:t>
            </a:r>
          </a:p>
          <a:p>
            <a:pPr>
              <a:lnSpc>
                <a:spcPct val="90000"/>
              </a:lnSpc>
              <a:buFont typeface="Monotype Sorts" charset="2"/>
              <a:buNone/>
              <a:tabLst>
                <a:tab pos="1874838" algn="l"/>
              </a:tabLst>
            </a:pPr>
            <a:r>
              <a:rPr lang="en-US" smtClean="0"/>
              <a:t>		disk size = 2</a:t>
            </a:r>
            <a:r>
              <a:rPr lang="en-US" baseline="30000" smtClean="0"/>
              <a:t>40</a:t>
            </a:r>
            <a:r>
              <a:rPr lang="en-US" smtClean="0"/>
              <a:t> bytes (1 terabyte)</a:t>
            </a:r>
          </a:p>
          <a:p>
            <a:pPr>
              <a:lnSpc>
                <a:spcPct val="90000"/>
              </a:lnSpc>
              <a:buFont typeface="Monotype Sorts" charset="2"/>
              <a:buNone/>
              <a:tabLst>
                <a:tab pos="1874838" algn="l"/>
              </a:tabLst>
            </a:pPr>
            <a:r>
              <a:rPr lang="en-US" smtClean="0"/>
              <a:t>		</a:t>
            </a:r>
            <a:r>
              <a:rPr lang="en-US" i="1" smtClean="0"/>
              <a:t>n</a:t>
            </a:r>
            <a:r>
              <a:rPr lang="en-US" smtClean="0"/>
              <a:t> = 2</a:t>
            </a:r>
            <a:r>
              <a:rPr lang="en-US" baseline="30000" smtClean="0"/>
              <a:t>40</a:t>
            </a:r>
            <a:r>
              <a:rPr lang="en-US" smtClean="0"/>
              <a:t>/2</a:t>
            </a:r>
            <a:r>
              <a:rPr lang="en-US" baseline="30000" smtClean="0"/>
              <a:t>12</a:t>
            </a:r>
            <a:r>
              <a:rPr lang="en-US" smtClean="0"/>
              <a:t> = 2</a:t>
            </a:r>
            <a:r>
              <a:rPr lang="en-US" baseline="30000" smtClean="0"/>
              <a:t>28</a:t>
            </a:r>
            <a:r>
              <a:rPr lang="en-US" smtClean="0"/>
              <a:t> bits (or 256 MB)</a:t>
            </a:r>
          </a:p>
          <a:p>
            <a:pPr>
              <a:lnSpc>
                <a:spcPct val="90000"/>
              </a:lnSpc>
              <a:buFont typeface="Monotype Sorts" charset="2"/>
              <a:buNone/>
              <a:tabLst>
                <a:tab pos="1874838" algn="l"/>
              </a:tabLst>
            </a:pPr>
            <a:r>
              <a:rPr lang="en-US" smtClean="0"/>
              <a:t>		if clusters of 4 blocks -&gt; 64MB of memory</a:t>
            </a:r>
          </a:p>
          <a:p>
            <a:pPr>
              <a:lnSpc>
                <a:spcPct val="90000"/>
              </a:lnSpc>
              <a:buFont typeface="Monotype Sorts" charset="2"/>
              <a:buNone/>
              <a:tabLst>
                <a:tab pos="1874838" algn="l"/>
              </a:tabLst>
            </a:pPr>
            <a:endParaRPr lang="en-US" sz="1300" smtClean="0"/>
          </a:p>
          <a:p>
            <a:pPr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Easy to get contiguous files</a:t>
            </a:r>
          </a:p>
          <a:p>
            <a:pPr>
              <a:lnSpc>
                <a:spcPct val="90000"/>
              </a:lnSpc>
              <a:buFont typeface="Monotype Sorts" charset="2"/>
              <a:buNone/>
              <a:tabLst>
                <a:tab pos="1874838" algn="l"/>
              </a:tabLst>
            </a:pPr>
            <a:r>
              <a:rPr lang="en-US" sz="1100" smtClean="0"/>
              <a:t> </a:t>
            </a:r>
          </a:p>
          <a:p>
            <a:pPr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Linked list (free list)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Cannot get contiguous space easily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No waste of space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No need to traverse the entire list (if # free blocks recorded)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endParaRPr lang="en-US" sz="1100" smtClean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1355725" y="369888"/>
            <a:ext cx="11674475" cy="768350"/>
          </a:xfrm>
        </p:spPr>
        <p:txBody>
          <a:bodyPr/>
          <a:lstStyle/>
          <a:p>
            <a:pPr eaLnBrk="1" hangingPunct="1"/>
            <a:r>
              <a:rPr lang="en-US" smtClean="0"/>
              <a:t>Linked Free Space List on Disk</a:t>
            </a:r>
            <a:endParaRPr lang="en-US" sz="3400" smtClean="0"/>
          </a:p>
        </p:txBody>
      </p:sp>
      <p:pic>
        <p:nvPicPr>
          <p:cNvPr id="39939" name="Picture 4" descr="1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67063" y="1284288"/>
            <a:ext cx="6846887" cy="713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Free-Space Management (Cont.)</a:t>
            </a:r>
          </a:p>
        </p:txBody>
      </p:sp>
      <p:sp>
        <p:nvSpPr>
          <p:cNvPr id="409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Grouping 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Modify linked list to store address of next </a:t>
            </a:r>
            <a:r>
              <a:rPr lang="en-US" i="1" smtClean="0"/>
              <a:t>n-1</a:t>
            </a:r>
            <a:r>
              <a:rPr lang="en-US" smtClean="0"/>
              <a:t> free blocks in first free block, plus a pointer to next block that contains free-block-pointers (like this one)</a:t>
            </a:r>
          </a:p>
          <a:p>
            <a:pPr>
              <a:lnSpc>
                <a:spcPct val="90000"/>
              </a:lnSpc>
              <a:tabLst>
                <a:tab pos="1874838" algn="l"/>
              </a:tabLst>
            </a:pPr>
            <a:endParaRPr lang="en-US" sz="1100" smtClean="0"/>
          </a:p>
          <a:p>
            <a:pPr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Counting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Because space is frequently contiguously used and freed,  with contiguous-allocation allocation, extents, or clustering</a:t>
            </a:r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Keep address of first free block and count of following free blocks</a:t>
            </a:r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Free space list then has entries containing addresses and counts</a:t>
            </a:r>
          </a:p>
          <a:p>
            <a:pPr>
              <a:tabLst>
                <a:tab pos="1874838" algn="l"/>
              </a:tabLst>
            </a:pPr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Free-Space Management (Cont.)</a:t>
            </a:r>
          </a:p>
        </p:txBody>
      </p:sp>
      <p:sp>
        <p:nvSpPr>
          <p:cNvPr id="419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Space Maps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Used in ZFS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Consider meta-data I/O on very large file systems</a:t>
            </a:r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Full data structures like bit maps couldn’t fit in memory -&gt; thousands of I/Os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Divides device space into </a:t>
            </a:r>
            <a:r>
              <a:rPr lang="en-US" b="1" smtClean="0">
                <a:solidFill>
                  <a:srgbClr val="3366FF"/>
                </a:solidFill>
              </a:rPr>
              <a:t>metaslab </a:t>
            </a:r>
            <a:r>
              <a:rPr lang="en-US" smtClean="0"/>
              <a:t>units and manages metaslabs</a:t>
            </a:r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Given volume can contain hundreds of metaslabs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Each metaslab has associated space map</a:t>
            </a:r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Uses counting algorithm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But records to log file rather than file system</a:t>
            </a:r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Log of all block activity, in time order, in counting format</a:t>
            </a:r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Metaslab activity -&gt; load space map into memory in balanced-tree structure, indexed  by offset</a:t>
            </a:r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Replay log into that structure</a:t>
            </a:r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r>
              <a:rPr lang="en-US" smtClean="0"/>
              <a:t>Combine contiguous free blocks into single entry</a:t>
            </a:r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endParaRPr lang="en-US" smtClean="0"/>
          </a:p>
          <a:p>
            <a:pPr lvl="1">
              <a:lnSpc>
                <a:spcPct val="90000"/>
              </a:lnSpc>
              <a:tabLst>
                <a:tab pos="1874838" algn="l"/>
              </a:tabLst>
            </a:pPr>
            <a:endParaRPr lang="en-US" smtClean="0"/>
          </a:p>
          <a:p>
            <a:pPr lvl="2">
              <a:lnSpc>
                <a:spcPct val="90000"/>
              </a:lnSpc>
              <a:tabLst>
                <a:tab pos="1874838" algn="l"/>
              </a:tabLst>
            </a:pPr>
            <a:endParaRPr lang="en-US" smtClean="0"/>
          </a:p>
          <a:p>
            <a:pPr>
              <a:tabLst>
                <a:tab pos="1874838" algn="l"/>
              </a:tabLst>
            </a:pPr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385888" y="369888"/>
            <a:ext cx="11644312" cy="768350"/>
          </a:xfrm>
        </p:spPr>
        <p:txBody>
          <a:bodyPr/>
          <a:lstStyle/>
          <a:p>
            <a:pPr eaLnBrk="1" hangingPunct="1"/>
            <a:r>
              <a:rPr lang="en-US" smtClean="0"/>
              <a:t>File-System Structure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85575" cy="6040438"/>
          </a:xfrm>
        </p:spPr>
        <p:txBody>
          <a:bodyPr/>
          <a:lstStyle/>
          <a:p>
            <a:r>
              <a:rPr lang="en-US" smtClean="0"/>
              <a:t>File structure</a:t>
            </a:r>
          </a:p>
          <a:p>
            <a:pPr lvl="1"/>
            <a:r>
              <a:rPr lang="en-US" smtClean="0"/>
              <a:t>Logical storage unit</a:t>
            </a:r>
          </a:p>
          <a:p>
            <a:pPr lvl="1"/>
            <a:r>
              <a:rPr lang="en-US" smtClean="0"/>
              <a:t>Collection of related information</a:t>
            </a:r>
            <a:endParaRPr lang="en-US" sz="1100" smtClean="0"/>
          </a:p>
          <a:p>
            <a:r>
              <a:rPr lang="en-US" b="1" smtClean="0">
                <a:solidFill>
                  <a:srgbClr val="3366FF"/>
                </a:solidFill>
              </a:rPr>
              <a:t>File system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resides on secondary storage (disks)</a:t>
            </a:r>
          </a:p>
          <a:p>
            <a:pPr lvl="1"/>
            <a:r>
              <a:rPr lang="en-US" smtClean="0"/>
              <a:t>Provided user interface to storage, mapping logical to physical</a:t>
            </a:r>
          </a:p>
          <a:p>
            <a:pPr lvl="1"/>
            <a:r>
              <a:rPr lang="en-US" smtClean="0"/>
              <a:t>Provides efficient and convenient access to disk by allowing data to be stored, located retrieved easily</a:t>
            </a:r>
          </a:p>
          <a:p>
            <a:r>
              <a:rPr lang="en-US" smtClean="0"/>
              <a:t>Disk provides in-place rewrite and random access</a:t>
            </a:r>
          </a:p>
          <a:p>
            <a:pPr lvl="1"/>
            <a:r>
              <a:rPr lang="en-US" smtClean="0"/>
              <a:t>I/O transfers performed in </a:t>
            </a:r>
            <a:r>
              <a:rPr lang="en-US" b="1" smtClean="0">
                <a:solidFill>
                  <a:srgbClr val="3366FF"/>
                </a:solidFill>
              </a:rPr>
              <a:t>blocks</a:t>
            </a:r>
            <a:r>
              <a:rPr lang="en-US" smtClean="0"/>
              <a:t> of </a:t>
            </a:r>
            <a:r>
              <a:rPr lang="en-US" b="1" smtClean="0">
                <a:solidFill>
                  <a:srgbClr val="3366FF"/>
                </a:solidFill>
              </a:rPr>
              <a:t>sectors</a:t>
            </a:r>
            <a:r>
              <a:rPr lang="en-US" smtClean="0"/>
              <a:t> (usually 512 bytes)</a:t>
            </a:r>
            <a:endParaRPr lang="en-US" sz="1100" smtClean="0"/>
          </a:p>
          <a:p>
            <a:r>
              <a:rPr lang="en-US" b="1" smtClean="0">
                <a:solidFill>
                  <a:srgbClr val="3366FF"/>
                </a:solidFill>
              </a:rPr>
              <a:t>File control block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– storage structure consisting of information about a file</a:t>
            </a:r>
            <a:endParaRPr lang="en-US" sz="1100" smtClean="0"/>
          </a:p>
          <a:p>
            <a:r>
              <a:rPr lang="en-US" b="1" smtClean="0">
                <a:solidFill>
                  <a:srgbClr val="3366FF"/>
                </a:solidFill>
              </a:rPr>
              <a:t>Device driver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controls the physical device </a:t>
            </a:r>
          </a:p>
          <a:p>
            <a:r>
              <a:rPr lang="en-US" smtClean="0"/>
              <a:t>File system organized into layers</a:t>
            </a:r>
          </a:p>
          <a:p>
            <a:endParaRPr lang="en-US" smtClean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1562100" y="369888"/>
            <a:ext cx="11468100" cy="768350"/>
          </a:xfrm>
        </p:spPr>
        <p:txBody>
          <a:bodyPr/>
          <a:lstStyle/>
          <a:p>
            <a:pPr eaLnBrk="1" hangingPunct="1"/>
            <a:r>
              <a:rPr lang="en-US" smtClean="0"/>
              <a:t>Efficiency and Performance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42713" cy="6040438"/>
          </a:xfrm>
        </p:spPr>
        <p:txBody>
          <a:bodyPr/>
          <a:lstStyle/>
          <a:p>
            <a:r>
              <a:rPr lang="en-US" smtClean="0"/>
              <a:t>Efficiency dependent on:</a:t>
            </a:r>
          </a:p>
          <a:p>
            <a:pPr lvl="1"/>
            <a:r>
              <a:rPr lang="en-US" smtClean="0"/>
              <a:t>Disk allocation and directory algorithms</a:t>
            </a:r>
          </a:p>
          <a:p>
            <a:pPr lvl="1"/>
            <a:r>
              <a:rPr lang="en-US" smtClean="0"/>
              <a:t>Types of data kept in file’s directory entry</a:t>
            </a:r>
          </a:p>
          <a:p>
            <a:pPr lvl="1"/>
            <a:r>
              <a:rPr lang="en-US" smtClean="0"/>
              <a:t>Pre-allocation or as-needed allocation of metadata structures</a:t>
            </a:r>
          </a:p>
          <a:p>
            <a:pPr lvl="1"/>
            <a:r>
              <a:rPr lang="en-US" smtClean="0"/>
              <a:t>Fixed-size or varying-size data structures</a:t>
            </a:r>
            <a:br>
              <a:rPr lang="en-US" smtClean="0"/>
            </a:br>
            <a:endParaRPr lang="en-US" smtClean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1562100" y="369888"/>
            <a:ext cx="11468100" cy="768350"/>
          </a:xfrm>
        </p:spPr>
        <p:txBody>
          <a:bodyPr/>
          <a:lstStyle/>
          <a:p>
            <a:pPr eaLnBrk="1" hangingPunct="1"/>
            <a:r>
              <a:rPr lang="en-US" smtClean="0"/>
              <a:t>Efficiency and Performance (Cont.)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42713" cy="6040438"/>
          </a:xfrm>
        </p:spPr>
        <p:txBody>
          <a:bodyPr/>
          <a:lstStyle/>
          <a:p>
            <a:pPr lvl="1"/>
            <a:endParaRPr lang="en-US" smtClean="0"/>
          </a:p>
          <a:p>
            <a:r>
              <a:rPr lang="en-US" smtClean="0"/>
              <a:t>Performance</a:t>
            </a:r>
          </a:p>
          <a:p>
            <a:pPr lvl="1"/>
            <a:r>
              <a:rPr lang="en-US" smtClean="0"/>
              <a:t>Keeping data and metadata close together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Buffer cache </a:t>
            </a:r>
            <a:r>
              <a:rPr lang="en-US" smtClean="0"/>
              <a:t>– separate section of main memory for frequently used blocks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Synchronous </a:t>
            </a:r>
            <a:r>
              <a:rPr lang="en-US" smtClean="0"/>
              <a:t>writes sometimes requested by apps or needed by OS</a:t>
            </a:r>
          </a:p>
          <a:p>
            <a:pPr lvl="2"/>
            <a:r>
              <a:rPr lang="en-US" smtClean="0"/>
              <a:t>No buffering / caching – writes must hit disk before acknowledgement</a:t>
            </a:r>
          </a:p>
          <a:p>
            <a:pPr lvl="2"/>
            <a:r>
              <a:rPr lang="en-US" b="1" smtClean="0">
                <a:solidFill>
                  <a:srgbClr val="3366FF"/>
                </a:solidFill>
              </a:rPr>
              <a:t>Asynchronous</a:t>
            </a:r>
            <a:r>
              <a:rPr lang="en-US" smtClean="0"/>
              <a:t> writes more common, buffer-able, faster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Free-behind </a:t>
            </a:r>
            <a:r>
              <a:rPr lang="en-US" smtClean="0"/>
              <a:t>and </a:t>
            </a:r>
            <a:r>
              <a:rPr lang="en-US" b="1" smtClean="0">
                <a:solidFill>
                  <a:srgbClr val="3366FF"/>
                </a:solidFill>
              </a:rPr>
              <a:t>read-ahead </a:t>
            </a:r>
            <a:r>
              <a:rPr lang="en-US" smtClean="0"/>
              <a:t>– techniques to optimize sequential access</a:t>
            </a:r>
          </a:p>
          <a:p>
            <a:pPr lvl="1"/>
            <a:r>
              <a:rPr lang="en-US" smtClean="0"/>
              <a:t>Reads frequently slower than writes</a:t>
            </a:r>
          </a:p>
          <a:p>
            <a:pPr lvl="1">
              <a:buFont typeface="Monotype Sorts" charset="2"/>
              <a:buNone/>
            </a:pPr>
            <a:r>
              <a:rPr lang="en-US" smtClean="0"/>
              <a:t/>
            </a:r>
            <a:br>
              <a:rPr lang="en-US" smtClean="0"/>
            </a:br>
            <a:endParaRPr lang="en-US" smtClean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Page Cache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14138" cy="6040438"/>
          </a:xfrm>
        </p:spPr>
        <p:txBody>
          <a:bodyPr/>
          <a:lstStyle/>
          <a:p>
            <a:r>
              <a:rPr lang="en-US" smtClean="0"/>
              <a:t>A </a:t>
            </a:r>
            <a:r>
              <a:rPr lang="en-US" b="1" smtClean="0">
                <a:solidFill>
                  <a:srgbClr val="3366FF"/>
                </a:solidFill>
              </a:rPr>
              <a:t>page cache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caches pages rather than disk blocks using virtual memory techniques and addresses</a:t>
            </a:r>
          </a:p>
          <a:p>
            <a:endParaRPr lang="en-US" smtClean="0"/>
          </a:p>
          <a:p>
            <a:r>
              <a:rPr lang="en-US" smtClean="0"/>
              <a:t>Memory-mapped I/O uses a page cache</a:t>
            </a:r>
          </a:p>
          <a:p>
            <a:endParaRPr lang="en-US" smtClean="0"/>
          </a:p>
          <a:p>
            <a:r>
              <a:rPr lang="en-US" smtClean="0"/>
              <a:t>Routine I/O through the file system uses the buffer (disk) cache</a:t>
            </a:r>
          </a:p>
          <a:p>
            <a:endParaRPr lang="en-US" smtClean="0"/>
          </a:p>
          <a:p>
            <a:r>
              <a:rPr lang="en-US" smtClean="0"/>
              <a:t>This leads to the following figure</a:t>
            </a:r>
          </a:p>
          <a:p>
            <a:endParaRPr lang="en-US" smtClean="0"/>
          </a:p>
          <a:p>
            <a:endParaRPr lang="en-US" smtClean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1665288" y="369888"/>
            <a:ext cx="11364912" cy="768350"/>
          </a:xfrm>
        </p:spPr>
        <p:txBody>
          <a:bodyPr/>
          <a:lstStyle/>
          <a:p>
            <a:pPr eaLnBrk="1" hangingPunct="1"/>
            <a:r>
              <a:rPr lang="en-US" smtClean="0"/>
              <a:t>I/O Without a Unified Buffer Cache</a:t>
            </a:r>
            <a:endParaRPr lang="en-US" sz="3400" smtClean="0"/>
          </a:p>
        </p:txBody>
      </p:sp>
      <p:pic>
        <p:nvPicPr>
          <p:cNvPr id="46083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93975" y="1600200"/>
            <a:ext cx="8736013" cy="678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>
          <a:xfrm>
            <a:off x="1314450" y="369888"/>
            <a:ext cx="11715750" cy="768350"/>
          </a:xfrm>
        </p:spPr>
        <p:txBody>
          <a:bodyPr/>
          <a:lstStyle/>
          <a:p>
            <a:pPr eaLnBrk="1" hangingPunct="1"/>
            <a:r>
              <a:rPr lang="en-US" smtClean="0"/>
              <a:t>Unified Buffer Cache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28425" cy="6040438"/>
          </a:xfrm>
        </p:spPr>
        <p:txBody>
          <a:bodyPr/>
          <a:lstStyle/>
          <a:p>
            <a:r>
              <a:rPr lang="en-US" smtClean="0"/>
              <a:t>A </a:t>
            </a:r>
            <a:r>
              <a:rPr lang="en-US" b="1" smtClean="0">
                <a:solidFill>
                  <a:srgbClr val="3366FF"/>
                </a:solidFill>
              </a:rPr>
              <a:t>unified buffer cache </a:t>
            </a:r>
            <a:r>
              <a:rPr lang="en-US" smtClean="0"/>
              <a:t>uses the same page cache to cache both memory-mapped pages and ordinary file system I/O to avoid </a:t>
            </a:r>
            <a:r>
              <a:rPr lang="en-US" b="1" smtClean="0">
                <a:solidFill>
                  <a:srgbClr val="3366FF"/>
                </a:solidFill>
              </a:rPr>
              <a:t>double caching</a:t>
            </a:r>
          </a:p>
          <a:p>
            <a:endParaRPr lang="en-US" b="1" smtClean="0">
              <a:solidFill>
                <a:srgbClr val="3366FF"/>
              </a:solidFill>
            </a:endParaRPr>
          </a:p>
          <a:p>
            <a:pPr marL="488950" lvl="1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But which caches get priority, and what replacement algorithms to use?</a:t>
            </a:r>
          </a:p>
          <a:p>
            <a:endParaRPr lang="en-US" smtClean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19238" y="369888"/>
            <a:ext cx="11510962" cy="768350"/>
          </a:xfrm>
        </p:spPr>
        <p:txBody>
          <a:bodyPr/>
          <a:lstStyle/>
          <a:p>
            <a:pPr eaLnBrk="1" hangingPunct="1"/>
            <a:r>
              <a:rPr lang="en-US" smtClean="0"/>
              <a:t>I/O Using a Unified Buffer Cache</a:t>
            </a:r>
            <a:endParaRPr lang="en-US" sz="3400" smtClean="0"/>
          </a:p>
        </p:txBody>
      </p:sp>
      <p:pic>
        <p:nvPicPr>
          <p:cNvPr id="48131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74838" y="1798638"/>
            <a:ext cx="9469437" cy="631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Recovery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14138" cy="6040438"/>
          </a:xfrm>
        </p:spPr>
        <p:txBody>
          <a:bodyPr/>
          <a:lstStyle/>
          <a:p>
            <a:r>
              <a:rPr lang="en-US" b="1" smtClean="0">
                <a:solidFill>
                  <a:srgbClr val="3366FF"/>
                </a:solidFill>
              </a:rPr>
              <a:t>Consistency checking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– compares data in directory structure with data blocks on disk, and tries to fix inconsistencies</a:t>
            </a:r>
          </a:p>
          <a:p>
            <a:pPr lvl="1"/>
            <a:r>
              <a:rPr lang="en-US" smtClean="0"/>
              <a:t>Can be slow and sometimes fails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Use system programs to </a:t>
            </a:r>
            <a:r>
              <a:rPr lang="en-US" b="1" smtClean="0">
                <a:solidFill>
                  <a:srgbClr val="3366FF"/>
                </a:solidFill>
              </a:rPr>
              <a:t>back up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data from disk to another storage device (magnetic tape, other magnetic disk, optical)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Recover lost file or disk by </a:t>
            </a:r>
            <a:r>
              <a:rPr lang="en-US" b="1" smtClean="0">
                <a:solidFill>
                  <a:srgbClr val="3366FF"/>
                </a:solidFill>
              </a:rPr>
              <a:t>restoring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data from backup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1766888" y="369888"/>
            <a:ext cx="11263312" cy="768350"/>
          </a:xfrm>
        </p:spPr>
        <p:txBody>
          <a:bodyPr/>
          <a:lstStyle/>
          <a:p>
            <a:pPr eaLnBrk="1" hangingPunct="1"/>
            <a:r>
              <a:rPr lang="en-US" smtClean="0"/>
              <a:t>Log Structured File Systems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62063" y="1706563"/>
            <a:ext cx="11553825" cy="7080250"/>
          </a:xfrm>
        </p:spPr>
        <p:txBody>
          <a:bodyPr/>
          <a:lstStyle/>
          <a:p>
            <a:r>
              <a:rPr lang="en-US" b="1" smtClean="0">
                <a:solidFill>
                  <a:srgbClr val="3366FF"/>
                </a:solidFill>
              </a:rPr>
              <a:t>Log structured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(or </a:t>
            </a:r>
            <a:r>
              <a:rPr lang="en-US" b="1" smtClean="0">
                <a:solidFill>
                  <a:srgbClr val="3366FF"/>
                </a:solidFill>
              </a:rPr>
              <a:t>journaling</a:t>
            </a:r>
            <a:r>
              <a:rPr lang="en-US" smtClean="0"/>
              <a:t>) file systems record each metadata update to the file system as a </a:t>
            </a:r>
            <a:r>
              <a:rPr lang="en-US" b="1" smtClean="0">
                <a:solidFill>
                  <a:srgbClr val="3366FF"/>
                </a:solidFill>
              </a:rPr>
              <a:t>transaction</a:t>
            </a:r>
            <a:endParaRPr lang="en-US" sz="1100" smtClean="0"/>
          </a:p>
          <a:p>
            <a:r>
              <a:rPr lang="en-US" smtClean="0"/>
              <a:t>All transactions are written to a log</a:t>
            </a:r>
          </a:p>
          <a:p>
            <a:pPr lvl="1"/>
            <a:r>
              <a:rPr lang="en-US" smtClean="0"/>
              <a:t> A transaction is considered committed once it is written to the log (sequentially)</a:t>
            </a:r>
          </a:p>
          <a:p>
            <a:pPr lvl="1"/>
            <a:r>
              <a:rPr lang="en-US" smtClean="0"/>
              <a:t>Sometimes to a separate device or section of disk</a:t>
            </a:r>
          </a:p>
          <a:p>
            <a:pPr lvl="1"/>
            <a:r>
              <a:rPr lang="en-US" smtClean="0"/>
              <a:t>However, the file system may not yet be updated</a:t>
            </a:r>
            <a:endParaRPr lang="en-US" sz="1100" smtClean="0"/>
          </a:p>
          <a:p>
            <a:r>
              <a:rPr lang="en-US" smtClean="0"/>
              <a:t>The transactions in the log are asynchronously written to the file system structures</a:t>
            </a:r>
          </a:p>
          <a:p>
            <a:pPr lvl="1"/>
            <a:r>
              <a:rPr lang="en-US" smtClean="0"/>
              <a:t> When the file system structures are modified, the transaction is removed from the log</a:t>
            </a:r>
            <a:endParaRPr lang="en-US" sz="1100" smtClean="0"/>
          </a:p>
          <a:p>
            <a:r>
              <a:rPr lang="en-US" smtClean="0"/>
              <a:t>If the file system crashes, all remaining transactions in the log must still be performed</a:t>
            </a:r>
          </a:p>
          <a:p>
            <a:r>
              <a:rPr lang="en-US" smtClean="0"/>
              <a:t>Faster recovery from crash, removes chance of inconsistency of metadata</a:t>
            </a:r>
          </a:p>
          <a:p>
            <a:endParaRPr lang="en-US" smtClean="0"/>
          </a:p>
          <a:p>
            <a:endParaRPr lang="en-US" smtClean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1328738" y="369888"/>
            <a:ext cx="11701462" cy="768350"/>
          </a:xfrm>
        </p:spPr>
        <p:txBody>
          <a:bodyPr/>
          <a:lstStyle/>
          <a:p>
            <a:pPr eaLnBrk="1" hangingPunct="1"/>
            <a:r>
              <a:rPr lang="en-US" smtClean="0"/>
              <a:t>The Sun Network File System (NFS)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99863" cy="6040438"/>
          </a:xfrm>
        </p:spPr>
        <p:txBody>
          <a:bodyPr/>
          <a:lstStyle/>
          <a:p>
            <a:r>
              <a:rPr lang="en-US" smtClean="0"/>
              <a:t>An implementation and a specification of a software system for accessing remote files across LANs (or WANs)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The implementation is part of the Solaris and SunOS operating systems running on Sun workstations using an unreliable datagram protocol (UDP/IP protocol and Ethernet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>
          <a:xfrm>
            <a:off x="1343025" y="369888"/>
            <a:ext cx="11687175" cy="768350"/>
          </a:xfrm>
        </p:spPr>
        <p:txBody>
          <a:bodyPr/>
          <a:lstStyle/>
          <a:p>
            <a:pPr eaLnBrk="1" hangingPunct="1"/>
            <a:r>
              <a:rPr lang="en-US" smtClean="0"/>
              <a:t>NFS (Cont.)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28425" cy="60404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mtClean="0"/>
              <a:t>Interconnected workstations viewed as a set of independent machines with independent file systems, which allows sharing among these file systems in a transparent manner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A remote directory is mounted over a local file system directory</a:t>
            </a:r>
          </a:p>
          <a:p>
            <a:pPr lvl="2">
              <a:lnSpc>
                <a:spcPct val="90000"/>
              </a:lnSpc>
            </a:pPr>
            <a:r>
              <a:rPr lang="en-US" smtClean="0"/>
              <a:t>The mounted directory looks like an integral subtree of the local file system, replacing the subtree descending from the local directory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Specification of the remote directory for the mount operation is nontransparent; the host name of the remote directory has to be provided</a:t>
            </a:r>
          </a:p>
          <a:p>
            <a:pPr lvl="2">
              <a:lnSpc>
                <a:spcPct val="90000"/>
              </a:lnSpc>
            </a:pPr>
            <a:r>
              <a:rPr lang="en-US" smtClean="0"/>
              <a:t>Files in the remote directory can then be accessed in a transparent manner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Subject to access-rights accreditation, potentially any file system (or directory within a file system), can be mounted remotely on top of any local directory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Layered File System</a:t>
            </a:r>
          </a:p>
        </p:txBody>
      </p:sp>
      <p:pic>
        <p:nvPicPr>
          <p:cNvPr id="7171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79975" y="1604963"/>
            <a:ext cx="3714750" cy="610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NFS (Cont.)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42713" cy="6040438"/>
          </a:xfrm>
        </p:spPr>
        <p:txBody>
          <a:bodyPr/>
          <a:lstStyle/>
          <a:p>
            <a:r>
              <a:rPr lang="en-US" smtClean="0"/>
              <a:t>NFS is designed to operate in a heterogeneous environment of different machines, operating systems, and network architectures; the NFS specifications independent of these media</a:t>
            </a:r>
          </a:p>
          <a:p>
            <a:pPr>
              <a:buFont typeface="Monotype Sorts" charset="2"/>
              <a:buNone/>
            </a:pPr>
            <a:endParaRPr lang="en-US" smtClean="0"/>
          </a:p>
          <a:p>
            <a:r>
              <a:rPr lang="en-US" smtClean="0"/>
              <a:t>This independence is achieved through the use of RPC primitives built on top of an External Data Representation (XDR) protocol used between two implementation-independent interfaces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The NFS specification distinguishes between the services provided by a mount mechanism and the actual remote-file-access services 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9888"/>
            <a:ext cx="11658600" cy="768350"/>
          </a:xfrm>
        </p:spPr>
        <p:txBody>
          <a:bodyPr/>
          <a:lstStyle/>
          <a:p>
            <a:pPr eaLnBrk="1" hangingPunct="1"/>
            <a:r>
              <a:rPr lang="en-US" smtClean="0"/>
              <a:t>Three Independent File Systems</a:t>
            </a:r>
            <a:endParaRPr lang="en-US" sz="3400" smtClean="0"/>
          </a:p>
        </p:txBody>
      </p:sp>
      <p:pic>
        <p:nvPicPr>
          <p:cNvPr id="54275" name="Picture 4"/>
          <p:cNvPicPr>
            <a:picLocks noChangeAspect="1" noChangeArrowheads="1"/>
          </p:cNvPicPr>
          <p:nvPr/>
        </p:nvPicPr>
        <p:blipFill>
          <a:blip r:embed="rId3"/>
          <a:srcRect l="768" t="16484" r="795" b="16849"/>
          <a:stretch>
            <a:fillRect/>
          </a:stretch>
        </p:blipFill>
        <p:spPr bwMode="auto">
          <a:xfrm>
            <a:off x="1262063" y="1706563"/>
            <a:ext cx="12072937" cy="5449887"/>
          </a:xfrm>
          <a:prstGeom prst="rect">
            <a:avLst/>
          </a:prstGeom>
          <a:noFill/>
          <a:ln w="38100" cmpd="dbl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>
          <a:xfrm>
            <a:off x="1576388" y="369888"/>
            <a:ext cx="11453812" cy="768350"/>
          </a:xfrm>
        </p:spPr>
        <p:txBody>
          <a:bodyPr/>
          <a:lstStyle/>
          <a:p>
            <a:pPr eaLnBrk="1" hangingPunct="1"/>
            <a:r>
              <a:rPr lang="en-US" smtClean="0"/>
              <a:t>Mounting in NFS </a:t>
            </a:r>
            <a:endParaRPr lang="en-US" sz="3400" smtClean="0"/>
          </a:p>
        </p:txBody>
      </p:sp>
      <p:sp>
        <p:nvSpPr>
          <p:cNvPr id="55299" name="Text Box 4"/>
          <p:cNvSpPr txBox="1">
            <a:spLocks noChangeArrowheads="1"/>
          </p:cNvSpPr>
          <p:nvPr/>
        </p:nvSpPr>
        <p:spPr bwMode="auto">
          <a:xfrm>
            <a:off x="4722813" y="7394575"/>
            <a:ext cx="1484312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900">
                <a:latin typeface="Helvetica" charset="0"/>
              </a:rPr>
              <a:t>Mounts</a:t>
            </a:r>
          </a:p>
        </p:txBody>
      </p:sp>
      <p:sp>
        <p:nvSpPr>
          <p:cNvPr id="55300" name="Text Box 5"/>
          <p:cNvSpPr txBox="1">
            <a:spLocks noChangeArrowheads="1"/>
          </p:cNvSpPr>
          <p:nvPr/>
        </p:nvSpPr>
        <p:spPr bwMode="auto">
          <a:xfrm>
            <a:off x="8027988" y="7351713"/>
            <a:ext cx="3343275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30622" tIns="65311" rIns="130622" bIns="65311" anchor="ctr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900">
                <a:latin typeface="Helvetica" charset="0"/>
              </a:rPr>
              <a:t>Cascading mounts</a:t>
            </a:r>
          </a:p>
        </p:txBody>
      </p:sp>
      <p:pic>
        <p:nvPicPr>
          <p:cNvPr id="55301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79788" y="1814513"/>
            <a:ext cx="8088312" cy="549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1460500" y="369888"/>
            <a:ext cx="11569700" cy="768350"/>
          </a:xfrm>
        </p:spPr>
        <p:txBody>
          <a:bodyPr/>
          <a:lstStyle/>
          <a:p>
            <a:pPr eaLnBrk="1" hangingPunct="1"/>
            <a:r>
              <a:rPr lang="en-US" smtClean="0"/>
              <a:t>NFS Mount Protocol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62063" y="1706563"/>
            <a:ext cx="11649075" cy="6511925"/>
          </a:xfrm>
        </p:spPr>
        <p:txBody>
          <a:bodyPr/>
          <a:lstStyle/>
          <a:p>
            <a:r>
              <a:rPr lang="en-US" smtClean="0"/>
              <a:t>Establishes</a:t>
            </a:r>
            <a:r>
              <a:rPr lang="en-US" sz="2300" smtClean="0"/>
              <a:t> </a:t>
            </a:r>
            <a:r>
              <a:rPr lang="en-US" smtClean="0"/>
              <a:t>initial logical connection between server and client</a:t>
            </a:r>
          </a:p>
          <a:p>
            <a:r>
              <a:rPr lang="en-US" smtClean="0"/>
              <a:t>Mount operation includes name of remote directory to be mounted and name of server machine storing it</a:t>
            </a:r>
          </a:p>
          <a:p>
            <a:pPr lvl="1"/>
            <a:r>
              <a:rPr lang="en-US" smtClean="0"/>
              <a:t>Mount request is mapped to corresponding RPC and forwarded to mount server running on server machine </a:t>
            </a:r>
          </a:p>
          <a:p>
            <a:pPr lvl="1"/>
            <a:r>
              <a:rPr lang="en-US" smtClean="0"/>
              <a:t>Export list – specifies local file systems that server exports for mounting, along with names of machines that are permitted to mount them </a:t>
            </a:r>
          </a:p>
          <a:p>
            <a:r>
              <a:rPr lang="en-US" smtClean="0"/>
              <a:t>Following a mount request that conforms to its export list, the server returns a file handle—a key for further accesses</a:t>
            </a:r>
          </a:p>
          <a:p>
            <a:r>
              <a:rPr lang="en-US" smtClean="0"/>
              <a:t>File handle – a file-system identifier, and an inode number to identify the mounted directory within the exported file system</a:t>
            </a:r>
          </a:p>
          <a:p>
            <a:r>
              <a:rPr lang="en-US" smtClean="0"/>
              <a:t>The mount operation changes only the user’s view and does not affect the server side 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NFS Protocol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85575" cy="60404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mtClean="0"/>
              <a:t>Provides a set of remote procedure calls for remote file operations.  The procedures support the following operations: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searching for a file within a directory 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reading a set of directory entries 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manipulating links and directories 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accessing file attributes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reading and writing files</a:t>
            </a:r>
          </a:p>
          <a:p>
            <a:pPr>
              <a:lnSpc>
                <a:spcPct val="90000"/>
              </a:lnSpc>
            </a:pPr>
            <a:r>
              <a:rPr lang="en-US" smtClean="0"/>
              <a:t>NFS servers are </a:t>
            </a:r>
            <a:r>
              <a:rPr lang="en-US" b="1" smtClean="0"/>
              <a:t>stateless</a:t>
            </a:r>
            <a:r>
              <a:rPr lang="en-US" smtClean="0"/>
              <a:t>; each request has to provide a full set of arguments  (NFS V4 is just coming available – very different, stateful)</a:t>
            </a:r>
          </a:p>
          <a:p>
            <a:pPr>
              <a:lnSpc>
                <a:spcPct val="90000"/>
              </a:lnSpc>
            </a:pPr>
            <a:r>
              <a:rPr lang="en-US" smtClean="0"/>
              <a:t>Modified data must be committed to the server’s disk before results are returned to the client (lose advantages of caching)</a:t>
            </a:r>
          </a:p>
          <a:p>
            <a:pPr>
              <a:lnSpc>
                <a:spcPct val="90000"/>
              </a:lnSpc>
            </a:pPr>
            <a:r>
              <a:rPr lang="en-US" smtClean="0"/>
              <a:t>The NFS protocol does not provide concurrency-control mechanisms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>
          <a:xfrm>
            <a:off x="1204913" y="563563"/>
            <a:ext cx="12071350" cy="609600"/>
          </a:xfrm>
        </p:spPr>
        <p:txBody>
          <a:bodyPr/>
          <a:lstStyle/>
          <a:p>
            <a:pPr eaLnBrk="1" hangingPunct="1"/>
            <a:r>
              <a:rPr lang="en-US" sz="4300" smtClean="0"/>
              <a:t>Three Major Layers of NFS Architecture</a:t>
            </a:r>
            <a:r>
              <a:rPr lang="en-US" sz="4000" smtClean="0"/>
              <a:t> 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615738" cy="6040438"/>
          </a:xfrm>
        </p:spPr>
        <p:txBody>
          <a:bodyPr/>
          <a:lstStyle/>
          <a:p>
            <a:r>
              <a:rPr lang="en-US" smtClean="0"/>
              <a:t>UNIX file-system interface (based on the </a:t>
            </a:r>
            <a:r>
              <a:rPr lang="en-US" b="1" smtClean="0"/>
              <a:t>open, read, write</a:t>
            </a:r>
            <a:r>
              <a:rPr lang="en-US" smtClean="0"/>
              <a:t>, and </a:t>
            </a:r>
            <a:r>
              <a:rPr lang="en-US" b="1" smtClean="0"/>
              <a:t>close</a:t>
            </a:r>
            <a:r>
              <a:rPr lang="en-US" smtClean="0"/>
              <a:t> calls, and </a:t>
            </a:r>
            <a:r>
              <a:rPr lang="en-US" b="1" smtClean="0"/>
              <a:t>file descriptors</a:t>
            </a:r>
            <a:r>
              <a:rPr lang="en-US" smtClean="0"/>
              <a:t>)</a:t>
            </a:r>
            <a:br>
              <a:rPr lang="en-US" smtClean="0"/>
            </a:br>
            <a:endParaRPr lang="en-US" smtClean="0"/>
          </a:p>
          <a:p>
            <a:r>
              <a:rPr lang="en-US" i="1" smtClean="0"/>
              <a:t>Virtual File System</a:t>
            </a:r>
            <a:r>
              <a:rPr lang="en-US" smtClean="0"/>
              <a:t> (VFS) layer – distinguishes local files from remote ones, and local files are further distinguished according to their file-system types</a:t>
            </a:r>
          </a:p>
          <a:p>
            <a:pPr lvl="1"/>
            <a:r>
              <a:rPr lang="en-US" smtClean="0"/>
              <a:t>The VFS activates file-system-specific operations to handle local requests according to their file-system types </a:t>
            </a:r>
          </a:p>
          <a:p>
            <a:pPr lvl="1"/>
            <a:r>
              <a:rPr lang="en-US" smtClean="0"/>
              <a:t>Calls the NFS protocol procedures for remote requests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NFS service layer – bottom layer of the architecture</a:t>
            </a:r>
          </a:p>
          <a:p>
            <a:pPr lvl="1"/>
            <a:r>
              <a:rPr lang="en-US" smtClean="0"/>
              <a:t>Implements the NFS protocol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1285875" y="369888"/>
            <a:ext cx="11744325" cy="768350"/>
          </a:xfrm>
        </p:spPr>
        <p:txBody>
          <a:bodyPr/>
          <a:lstStyle/>
          <a:p>
            <a:pPr eaLnBrk="1" hangingPunct="1"/>
            <a:r>
              <a:rPr lang="en-US" smtClean="0"/>
              <a:t>Schematic View of NFS Architecture </a:t>
            </a:r>
            <a:endParaRPr lang="en-US" sz="3400" smtClean="0"/>
          </a:p>
        </p:txBody>
      </p:sp>
      <p:pic>
        <p:nvPicPr>
          <p:cNvPr id="59395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4500" y="1473200"/>
            <a:ext cx="9704388" cy="647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>
          <a:xfrm>
            <a:off x="1547813" y="369888"/>
            <a:ext cx="11482387" cy="768350"/>
          </a:xfrm>
        </p:spPr>
        <p:txBody>
          <a:bodyPr/>
          <a:lstStyle/>
          <a:p>
            <a:pPr eaLnBrk="1" hangingPunct="1"/>
            <a:r>
              <a:rPr lang="en-US" smtClean="0"/>
              <a:t>NFS Path-Name Translation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42713" cy="6040438"/>
          </a:xfrm>
        </p:spPr>
        <p:txBody>
          <a:bodyPr/>
          <a:lstStyle/>
          <a:p>
            <a:r>
              <a:rPr lang="en-US" smtClean="0"/>
              <a:t>Performed by breaking the path into component names and performing a separate NFS lookup call for every pair of component name and directory vnode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To make lookup faster, a directory name lookup cache on the client’s side holds the vnodes for remote directory names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>
          <a:xfrm>
            <a:off x="1636713" y="369888"/>
            <a:ext cx="11393487" cy="768350"/>
          </a:xfrm>
        </p:spPr>
        <p:txBody>
          <a:bodyPr/>
          <a:lstStyle/>
          <a:p>
            <a:pPr eaLnBrk="1" hangingPunct="1"/>
            <a:r>
              <a:rPr lang="en-US" smtClean="0"/>
              <a:t>NFS Remote Operations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28425" cy="6611938"/>
          </a:xfrm>
        </p:spPr>
        <p:txBody>
          <a:bodyPr/>
          <a:lstStyle/>
          <a:p>
            <a:r>
              <a:rPr lang="en-US" smtClean="0"/>
              <a:t>Nearly one-to-one correspondence between regular UNIX  system calls and the NFS protocol RPCs (except opening and closing files)</a:t>
            </a:r>
          </a:p>
          <a:p>
            <a:endParaRPr lang="en-US" sz="1100" smtClean="0"/>
          </a:p>
          <a:p>
            <a:r>
              <a:rPr lang="en-US" smtClean="0"/>
              <a:t>NFS adheres to the remote-service paradigm, but employs buffering and caching techniques for the sake of performance </a:t>
            </a:r>
          </a:p>
          <a:p>
            <a:endParaRPr lang="en-US" sz="1100" smtClean="0"/>
          </a:p>
          <a:p>
            <a:r>
              <a:rPr lang="en-US" smtClean="0"/>
              <a:t>File-blocks cache – when a file is opened, the kernel checks with the remote server whether to fetch or revalidate the cached attributes</a:t>
            </a:r>
          </a:p>
          <a:p>
            <a:pPr lvl="1"/>
            <a:r>
              <a:rPr lang="en-US" smtClean="0"/>
              <a:t>Cached file blocks are used only if the corresponding cached attributes are up to date</a:t>
            </a:r>
          </a:p>
          <a:p>
            <a:pPr lvl="1"/>
            <a:endParaRPr lang="en-US" sz="1100" smtClean="0"/>
          </a:p>
          <a:p>
            <a:r>
              <a:rPr lang="en-US" smtClean="0"/>
              <a:t>File-attribute cache – the attribute cache is updated whenever new attributes arrive from the server</a:t>
            </a:r>
          </a:p>
          <a:p>
            <a:endParaRPr lang="en-US" sz="1100" smtClean="0"/>
          </a:p>
          <a:p>
            <a:r>
              <a:rPr lang="en-US" smtClean="0"/>
              <a:t>Clients do not free delayed-write blocks until the server confirms that the data have been written to disk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>
          <a:xfrm>
            <a:off x="1431925" y="369888"/>
            <a:ext cx="11598275" cy="768350"/>
          </a:xfrm>
        </p:spPr>
        <p:txBody>
          <a:bodyPr/>
          <a:lstStyle/>
          <a:p>
            <a:pPr eaLnBrk="1" hangingPunct="1"/>
            <a:r>
              <a:rPr lang="en-US" smtClean="0"/>
              <a:t>Example: WAFL File System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28425" cy="6040438"/>
          </a:xfrm>
        </p:spPr>
        <p:txBody>
          <a:bodyPr/>
          <a:lstStyle/>
          <a:p>
            <a:r>
              <a:rPr lang="en-US" smtClean="0"/>
              <a:t>Used on Network Appliance “Filers” – distributed file system appliances</a:t>
            </a:r>
          </a:p>
          <a:p>
            <a:endParaRPr lang="en-US" smtClean="0"/>
          </a:p>
          <a:p>
            <a:r>
              <a:rPr lang="en-US" smtClean="0"/>
              <a:t>“Write-anywhere file layout”</a:t>
            </a:r>
          </a:p>
          <a:p>
            <a:endParaRPr lang="en-US" smtClean="0"/>
          </a:p>
          <a:p>
            <a:r>
              <a:rPr lang="en-US" smtClean="0"/>
              <a:t>Serves up NFS, CIFS, http, ftp</a:t>
            </a:r>
          </a:p>
          <a:p>
            <a:endParaRPr lang="en-US" smtClean="0"/>
          </a:p>
          <a:p>
            <a:r>
              <a:rPr lang="en-US" smtClean="0"/>
              <a:t>Random I/O optimized, write optimized</a:t>
            </a:r>
          </a:p>
          <a:p>
            <a:pPr lvl="1"/>
            <a:r>
              <a:rPr lang="en-US" smtClean="0"/>
              <a:t>NVRAM for write caching</a:t>
            </a:r>
          </a:p>
          <a:p>
            <a:pPr lvl="1"/>
            <a:endParaRPr lang="en-US" smtClean="0"/>
          </a:p>
          <a:p>
            <a:r>
              <a:rPr lang="en-US" smtClean="0"/>
              <a:t>Similar to Berkeley Fast File System, with extensive modifications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File System Layers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smtClean="0">
                <a:solidFill>
                  <a:srgbClr val="3366FF"/>
                </a:solidFill>
              </a:rPr>
              <a:t>Device drivers </a:t>
            </a:r>
            <a:r>
              <a:rPr lang="en-US" smtClean="0"/>
              <a:t>manage I/O devices at the I/O control layer</a:t>
            </a:r>
          </a:p>
          <a:p>
            <a:pPr lvl="1"/>
            <a:r>
              <a:rPr lang="en-US" smtClean="0"/>
              <a:t>Given commands like “read drive1, cylinder 72, track 2, sector 10, into memory location 1060” outputs low-level hardware specific commands to hardware controller</a:t>
            </a:r>
            <a:endParaRPr lang="en-US" b="1" smtClean="0">
              <a:solidFill>
                <a:srgbClr val="3366FF"/>
              </a:solidFill>
            </a:endParaRPr>
          </a:p>
          <a:p>
            <a:pPr lvl="1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b="1" smtClean="0">
                <a:solidFill>
                  <a:srgbClr val="3366FF"/>
                </a:solidFill>
              </a:rPr>
              <a:t>Basic file system </a:t>
            </a:r>
            <a:r>
              <a:rPr lang="en-US" smtClean="0"/>
              <a:t>given command like “retrieve block 123” translates to device driver</a:t>
            </a:r>
          </a:p>
          <a:p>
            <a:pPr marL="979488" lvl="2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Also manages memory buffers and caches (allocation, freeing, replacement) </a:t>
            </a:r>
          </a:p>
          <a:p>
            <a:pPr marL="1468438" lvl="3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Buffers hold data in transit</a:t>
            </a:r>
          </a:p>
          <a:p>
            <a:pPr marL="1468438" lvl="3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Caches hold frequently used data</a:t>
            </a:r>
          </a:p>
          <a:p>
            <a:pPr lvl="1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b="1" smtClean="0">
                <a:solidFill>
                  <a:srgbClr val="3366FF"/>
                </a:solidFill>
              </a:rPr>
              <a:t>File organization module </a:t>
            </a:r>
            <a:r>
              <a:rPr lang="en-US" smtClean="0"/>
              <a:t>understands files, logical address, and physical blocks</a:t>
            </a:r>
          </a:p>
          <a:p>
            <a:pPr marL="979488" lvl="2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Translates logical block # to physical block #</a:t>
            </a:r>
          </a:p>
          <a:p>
            <a:pPr marL="979488" lvl="2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Manages free space, disk allocation</a:t>
            </a:r>
          </a:p>
          <a:p>
            <a:pPr marL="1468438" lvl="3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endParaRPr lang="en-US" smtClean="0"/>
          </a:p>
          <a:p>
            <a:pPr lvl="1">
              <a:buClr>
                <a:srgbClr val="993300"/>
              </a:buClr>
              <a:buSzPct val="90000"/>
              <a:buFont typeface="Monotype Sorts" charset="2"/>
              <a:buChar char="n"/>
            </a:pPr>
            <a:endParaRPr lang="en-US" smtClean="0"/>
          </a:p>
          <a:p>
            <a:pPr marL="1468438" lvl="3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endParaRPr lang="en-US" smtClean="0"/>
          </a:p>
          <a:p>
            <a:endParaRPr lang="en-US" smtClean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947738" y="369888"/>
            <a:ext cx="12082462" cy="768350"/>
          </a:xfrm>
        </p:spPr>
        <p:txBody>
          <a:bodyPr/>
          <a:lstStyle/>
          <a:p>
            <a:pPr eaLnBrk="1" hangingPunct="1"/>
            <a:r>
              <a:rPr lang="en-US" smtClean="0"/>
              <a:t>The WAFL File Layout</a:t>
            </a:r>
          </a:p>
        </p:txBody>
      </p:sp>
      <p:pic>
        <p:nvPicPr>
          <p:cNvPr id="63491" name="Picture 4" descr="1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7613" y="2592388"/>
            <a:ext cx="11844337" cy="3579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>
          <a:xfrm>
            <a:off x="1028700" y="323850"/>
            <a:ext cx="12115800" cy="812800"/>
          </a:xfrm>
        </p:spPr>
        <p:txBody>
          <a:bodyPr/>
          <a:lstStyle/>
          <a:p>
            <a:pPr eaLnBrk="1" hangingPunct="1"/>
            <a:r>
              <a:rPr lang="en-US" smtClean="0"/>
              <a:t>Snapshots in WAFL</a:t>
            </a:r>
          </a:p>
        </p:txBody>
      </p:sp>
      <p:pic>
        <p:nvPicPr>
          <p:cNvPr id="64515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08413" y="1392238"/>
            <a:ext cx="5557837" cy="6894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863"/>
          </a:xfrm>
        </p:spPr>
        <p:txBody>
          <a:bodyPr/>
          <a:lstStyle/>
          <a:p>
            <a:pPr eaLnBrk="1" hangingPunct="1"/>
            <a:r>
              <a:rPr lang="en-US" smtClean="0"/>
              <a:t>End of Chapter 10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1722438" y="369888"/>
            <a:ext cx="11307762" cy="768350"/>
          </a:xfrm>
        </p:spPr>
        <p:txBody>
          <a:bodyPr/>
          <a:lstStyle/>
          <a:p>
            <a:pPr eaLnBrk="1" hangingPunct="1"/>
            <a:r>
              <a:rPr lang="en-US" smtClean="0"/>
              <a:t>Free-Space Management (Cont.)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176000" cy="50942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mtClean="0"/>
              <a:t>Need to protect: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Pointer to free list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Bit map</a:t>
            </a:r>
          </a:p>
          <a:p>
            <a:pPr lvl="2">
              <a:lnSpc>
                <a:spcPct val="90000"/>
              </a:lnSpc>
            </a:pPr>
            <a:r>
              <a:rPr lang="en-US" smtClean="0"/>
              <a:t>Must be kept on disk</a:t>
            </a:r>
          </a:p>
          <a:p>
            <a:pPr lvl="2">
              <a:lnSpc>
                <a:spcPct val="90000"/>
              </a:lnSpc>
            </a:pPr>
            <a:r>
              <a:rPr lang="en-US" smtClean="0"/>
              <a:t>Copy in memory and disk may differ</a:t>
            </a:r>
          </a:p>
          <a:p>
            <a:pPr lvl="2">
              <a:lnSpc>
                <a:spcPct val="90000"/>
              </a:lnSpc>
            </a:pPr>
            <a:r>
              <a:rPr lang="en-US" smtClean="0"/>
              <a:t>Cannot allow for block[</a:t>
            </a:r>
            <a:r>
              <a:rPr lang="en-US" i="1" smtClean="0"/>
              <a:t>i</a:t>
            </a:r>
            <a:r>
              <a:rPr lang="en-US" smtClean="0"/>
              <a:t>] to have a situation where bit[</a:t>
            </a:r>
            <a:r>
              <a:rPr lang="en-US" i="1" smtClean="0"/>
              <a:t>i</a:t>
            </a:r>
            <a:r>
              <a:rPr lang="en-US" smtClean="0"/>
              <a:t>] = 1 in memory and bit[</a:t>
            </a:r>
            <a:r>
              <a:rPr lang="en-US" i="1" smtClean="0"/>
              <a:t>i</a:t>
            </a:r>
            <a:r>
              <a:rPr lang="en-US" smtClean="0"/>
              <a:t>] = 0 on disk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Solution:</a:t>
            </a:r>
          </a:p>
          <a:p>
            <a:pPr lvl="2">
              <a:lnSpc>
                <a:spcPct val="90000"/>
              </a:lnSpc>
            </a:pPr>
            <a:r>
              <a:rPr lang="en-US" smtClean="0"/>
              <a:t>Set bit[</a:t>
            </a:r>
            <a:r>
              <a:rPr lang="en-US" i="1" smtClean="0"/>
              <a:t>i</a:t>
            </a:r>
            <a:r>
              <a:rPr lang="en-US" smtClean="0"/>
              <a:t>] = 1 in disk</a:t>
            </a:r>
          </a:p>
          <a:p>
            <a:pPr lvl="2">
              <a:lnSpc>
                <a:spcPct val="90000"/>
              </a:lnSpc>
            </a:pPr>
            <a:r>
              <a:rPr lang="en-US" smtClean="0"/>
              <a:t>Allocate block[</a:t>
            </a:r>
            <a:r>
              <a:rPr lang="en-US" i="1" smtClean="0"/>
              <a:t>i</a:t>
            </a:r>
            <a:r>
              <a:rPr lang="en-US" smtClean="0"/>
              <a:t>]</a:t>
            </a:r>
          </a:p>
          <a:p>
            <a:pPr lvl="2">
              <a:lnSpc>
                <a:spcPct val="90000"/>
              </a:lnSpc>
            </a:pPr>
            <a:r>
              <a:rPr lang="en-US" smtClean="0"/>
              <a:t>Set bit[</a:t>
            </a:r>
            <a:r>
              <a:rPr lang="en-US" i="1" smtClean="0"/>
              <a:t>i</a:t>
            </a:r>
            <a:r>
              <a:rPr lang="en-US" smtClean="0"/>
              <a:t>] = 1 in memory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File System Layers (Cont.)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88950" lvl="1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b="1" smtClean="0">
                <a:solidFill>
                  <a:srgbClr val="3366FF"/>
                </a:solidFill>
              </a:rPr>
              <a:t>Logical file system </a:t>
            </a:r>
            <a:r>
              <a:rPr lang="en-US" smtClean="0"/>
              <a:t>manages metadata information</a:t>
            </a:r>
          </a:p>
          <a:p>
            <a:pPr marL="979488" lvl="2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Translates file name into file number, file handle, location by maintaining file control blocks (</a:t>
            </a:r>
            <a:r>
              <a:rPr lang="en-US" b="1" smtClean="0">
                <a:solidFill>
                  <a:srgbClr val="3366FF"/>
                </a:solidFill>
              </a:rPr>
              <a:t>inodes</a:t>
            </a:r>
            <a:r>
              <a:rPr lang="en-US" smtClean="0"/>
              <a:t> in Unix)</a:t>
            </a:r>
          </a:p>
          <a:p>
            <a:pPr marL="979488" lvl="2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Directory management</a:t>
            </a:r>
          </a:p>
          <a:p>
            <a:pPr marL="979488" lvl="2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Protection</a:t>
            </a:r>
          </a:p>
          <a:p>
            <a:pPr marL="488950" lvl="1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Layering useful for reducing complexity and redundancy, but adds overhead and can decrease performance</a:t>
            </a:r>
          </a:p>
          <a:p>
            <a:pPr marL="979488" lvl="2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Logical layers can be implemented by any coding method according to OS designer</a:t>
            </a:r>
          </a:p>
          <a:p>
            <a:pPr marL="488950" lvl="1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Many file systems, sometimes many within an operating system</a:t>
            </a:r>
          </a:p>
          <a:p>
            <a:pPr marL="979488" lvl="2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Each with its own format (CD-ROM is ISO 9660; Unix has </a:t>
            </a:r>
            <a:r>
              <a:rPr lang="en-US" b="1" smtClean="0">
                <a:solidFill>
                  <a:srgbClr val="3366FF"/>
                </a:solidFill>
              </a:rPr>
              <a:t>UFS</a:t>
            </a:r>
            <a:r>
              <a:rPr lang="en-US" smtClean="0"/>
              <a:t>, FFS;  Windows has FAT, FAT32, NTFS as well as floppy, CD, DVD Blu-ray, Linux has more than 40 types, with </a:t>
            </a:r>
            <a:r>
              <a:rPr lang="en-US" b="1" smtClean="0">
                <a:solidFill>
                  <a:srgbClr val="3366FF"/>
                </a:solidFill>
              </a:rPr>
              <a:t>extended file system </a:t>
            </a:r>
            <a:r>
              <a:rPr lang="en-US" smtClean="0"/>
              <a:t>ext2 and ext3 leading; plus distributed file systems, etc)</a:t>
            </a:r>
          </a:p>
          <a:p>
            <a:pPr marL="979488" lvl="2" indent="-488950"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smtClean="0"/>
              <a:t>New ones still arriving – ZFS, GoogleFS, Oracle ASM, FUSE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1443038" y="369888"/>
            <a:ext cx="11587162" cy="768350"/>
          </a:xfrm>
        </p:spPr>
        <p:txBody>
          <a:bodyPr/>
          <a:lstStyle/>
          <a:p>
            <a:pPr eaLnBrk="1" hangingPunct="1"/>
            <a:r>
              <a:rPr lang="en-US" smtClean="0"/>
              <a:t>File-System Implementation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1209675" y="1644650"/>
            <a:ext cx="11482388" cy="6040438"/>
          </a:xfrm>
        </p:spPr>
        <p:txBody>
          <a:bodyPr/>
          <a:lstStyle/>
          <a:p>
            <a:r>
              <a:rPr lang="en-US" smtClean="0"/>
              <a:t>We have system calls at the API level, but how do we implement their functions?</a:t>
            </a:r>
          </a:p>
          <a:p>
            <a:pPr lvl="1"/>
            <a:r>
              <a:rPr lang="en-US" smtClean="0"/>
              <a:t>On-disk and in-memory structures</a:t>
            </a:r>
          </a:p>
          <a:p>
            <a:r>
              <a:rPr lang="en-US" b="1" smtClean="0">
                <a:solidFill>
                  <a:srgbClr val="3366FF"/>
                </a:solidFill>
              </a:rPr>
              <a:t>Boot control block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contains info needed by system to boot OS from that volume</a:t>
            </a:r>
          </a:p>
          <a:p>
            <a:pPr lvl="1"/>
            <a:r>
              <a:rPr lang="en-US" smtClean="0"/>
              <a:t>Needed if volume contains OS, usually first block of volume</a:t>
            </a:r>
          </a:p>
          <a:p>
            <a:r>
              <a:rPr lang="en-US" b="1" smtClean="0">
                <a:solidFill>
                  <a:srgbClr val="3366FF"/>
                </a:solidFill>
              </a:rPr>
              <a:t>Volume control block </a:t>
            </a:r>
            <a:r>
              <a:rPr lang="en-US" b="1" smtClean="0">
                <a:solidFill>
                  <a:srgbClr val="000000"/>
                </a:solidFill>
              </a:rPr>
              <a:t>(</a:t>
            </a:r>
            <a:r>
              <a:rPr lang="en-US" b="1" smtClean="0">
                <a:solidFill>
                  <a:srgbClr val="3366FF"/>
                </a:solidFill>
              </a:rPr>
              <a:t>superblock, master file table</a:t>
            </a:r>
            <a:r>
              <a:rPr lang="en-US" b="1" smtClean="0">
                <a:solidFill>
                  <a:srgbClr val="000000"/>
                </a:solidFill>
              </a:rPr>
              <a:t>)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contains volume details</a:t>
            </a:r>
          </a:p>
          <a:p>
            <a:pPr lvl="1"/>
            <a:r>
              <a:rPr lang="en-US" smtClean="0"/>
              <a:t>Total # of blocks, # of free blocks, block size, free block pointers or array</a:t>
            </a:r>
          </a:p>
          <a:p>
            <a:r>
              <a:rPr lang="en-US" smtClean="0"/>
              <a:t>Directory structure organizes the files</a:t>
            </a:r>
          </a:p>
          <a:p>
            <a:pPr lvl="1"/>
            <a:r>
              <a:rPr lang="en-US" smtClean="0"/>
              <a:t>Names and inode numbers, master file table</a:t>
            </a:r>
          </a:p>
          <a:p>
            <a:r>
              <a:rPr lang="en-US" smtClean="0"/>
              <a:t>Per-file </a:t>
            </a:r>
            <a:r>
              <a:rPr lang="en-US" b="1" smtClean="0">
                <a:solidFill>
                  <a:srgbClr val="3366FF"/>
                </a:solidFill>
              </a:rPr>
              <a:t>File Control Block (FCB)</a:t>
            </a:r>
            <a:r>
              <a:rPr lang="en-US" smtClean="0"/>
              <a:t> contains many details about the file</a:t>
            </a:r>
          </a:p>
          <a:p>
            <a:pPr lvl="1"/>
            <a:r>
              <a:rPr lang="en-US" smtClean="0"/>
              <a:t>Inode number, permissions, size, dates</a:t>
            </a:r>
          </a:p>
          <a:p>
            <a:pPr lvl="1"/>
            <a:r>
              <a:rPr lang="en-US" smtClean="0"/>
              <a:t>NFTS stores into in master file table  using relational DB structures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1724025" y="369888"/>
            <a:ext cx="11306175" cy="768350"/>
          </a:xfrm>
        </p:spPr>
        <p:txBody>
          <a:bodyPr/>
          <a:lstStyle/>
          <a:p>
            <a:pPr eaLnBrk="1" hangingPunct="1"/>
            <a:r>
              <a:rPr lang="en-US" smtClean="0"/>
              <a:t>A Typical File Control Block</a:t>
            </a:r>
            <a:endParaRPr lang="en-US" sz="3400" smtClean="0"/>
          </a:p>
        </p:txBody>
      </p:sp>
      <p:pic>
        <p:nvPicPr>
          <p:cNvPr id="11267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89088" y="1658938"/>
            <a:ext cx="10498137" cy="6183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3689</TotalTime>
  <Words>3067</Words>
  <Application>Microsoft Office PowerPoint</Application>
  <PresentationFormat>Custom</PresentationFormat>
  <Paragraphs>475</Paragraphs>
  <Slides>63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3" baseType="lpstr">
      <vt:lpstr>Verdana</vt:lpstr>
      <vt:lpstr>ＭＳ Ｐゴシック</vt:lpstr>
      <vt:lpstr>Arial</vt:lpstr>
      <vt:lpstr>Helvetica</vt:lpstr>
      <vt:lpstr>Monotype Sorts</vt:lpstr>
      <vt:lpstr>Webdings</vt:lpstr>
      <vt:lpstr>Times New Roman</vt:lpstr>
      <vt:lpstr>MT Extra</vt:lpstr>
      <vt:lpstr>Symbol</vt:lpstr>
      <vt:lpstr>os-8</vt:lpstr>
      <vt:lpstr>Chapter 11:  File System Implementation</vt:lpstr>
      <vt:lpstr> Chapter 11: File System Implementation</vt:lpstr>
      <vt:lpstr>Objectives</vt:lpstr>
      <vt:lpstr>File-System Structure</vt:lpstr>
      <vt:lpstr>Layered File System</vt:lpstr>
      <vt:lpstr>File System Layers</vt:lpstr>
      <vt:lpstr>File System Layers (Cont.)</vt:lpstr>
      <vt:lpstr>File-System Implementation</vt:lpstr>
      <vt:lpstr>A Typical File Control Block</vt:lpstr>
      <vt:lpstr>In-Memory File System Structures</vt:lpstr>
      <vt:lpstr>In-Memory File System Structures</vt:lpstr>
      <vt:lpstr>Partitions and Mounting</vt:lpstr>
      <vt:lpstr>Virtual File Systems</vt:lpstr>
      <vt:lpstr>Schematic View of Virtual File System</vt:lpstr>
      <vt:lpstr>Virtual File System Implementation</vt:lpstr>
      <vt:lpstr>Directory Implementation</vt:lpstr>
      <vt:lpstr>Allocation Methods - Contiguous</vt:lpstr>
      <vt:lpstr>Contiguous Allocation</vt:lpstr>
      <vt:lpstr>Contiguous Allocation of Disk Space</vt:lpstr>
      <vt:lpstr>Extent-Based Systems</vt:lpstr>
      <vt:lpstr>Allocation Methods - Linked</vt:lpstr>
      <vt:lpstr>Linked Allocation</vt:lpstr>
      <vt:lpstr>Linked Allocation</vt:lpstr>
      <vt:lpstr>Linked Allocation</vt:lpstr>
      <vt:lpstr>File-Allocation Table</vt:lpstr>
      <vt:lpstr>Allocation Methods - Indexed</vt:lpstr>
      <vt:lpstr>Example of Indexed Allocation</vt:lpstr>
      <vt:lpstr>Indexed Allocation (Cont.)</vt:lpstr>
      <vt:lpstr>Indexed Allocation – Mapping (Cont.)</vt:lpstr>
      <vt:lpstr>Indexed Allocation – Mapping (Cont.)</vt:lpstr>
      <vt:lpstr>Indexed Allocation – Mapping (Cont.)</vt:lpstr>
      <vt:lpstr>Combined Scheme:  UNIX UFS  (4K bytes per block, 32-bit addresses)</vt:lpstr>
      <vt:lpstr>Performance</vt:lpstr>
      <vt:lpstr>Performance (Cont.)</vt:lpstr>
      <vt:lpstr>Free-Space Management</vt:lpstr>
      <vt:lpstr>Free-Space Management (Cont.)</vt:lpstr>
      <vt:lpstr>Linked Free Space List on Disk</vt:lpstr>
      <vt:lpstr>Free-Space Management (Cont.)</vt:lpstr>
      <vt:lpstr>Free-Space Management (Cont.)</vt:lpstr>
      <vt:lpstr>Efficiency and Performance</vt:lpstr>
      <vt:lpstr>Efficiency and Performance (Cont.)</vt:lpstr>
      <vt:lpstr>Page Cache</vt:lpstr>
      <vt:lpstr>I/O Without a Unified Buffer Cache</vt:lpstr>
      <vt:lpstr>Unified Buffer Cache</vt:lpstr>
      <vt:lpstr>I/O Using a Unified Buffer Cache</vt:lpstr>
      <vt:lpstr>Recovery</vt:lpstr>
      <vt:lpstr>Log Structured File Systems</vt:lpstr>
      <vt:lpstr>The Sun Network File System (NFS)</vt:lpstr>
      <vt:lpstr>NFS (Cont.)</vt:lpstr>
      <vt:lpstr>NFS (Cont.)</vt:lpstr>
      <vt:lpstr>Three Independent File Systems</vt:lpstr>
      <vt:lpstr>Mounting in NFS </vt:lpstr>
      <vt:lpstr>NFS Mount Protocol</vt:lpstr>
      <vt:lpstr>NFS Protocol</vt:lpstr>
      <vt:lpstr>Three Major Layers of NFS Architecture </vt:lpstr>
      <vt:lpstr>Schematic View of NFS Architecture </vt:lpstr>
      <vt:lpstr>NFS Path-Name Translation</vt:lpstr>
      <vt:lpstr>NFS Remote Operations</vt:lpstr>
      <vt:lpstr>Example: WAFL File System</vt:lpstr>
      <vt:lpstr>The WAFL File Layout</vt:lpstr>
      <vt:lpstr>Snapshots in WAFL</vt:lpstr>
      <vt:lpstr>End of Chapter 10</vt:lpstr>
      <vt:lpstr>Free-Space Management (Cont.)</vt:lpstr>
    </vt:vector>
  </TitlesOfParts>
  <Company>Lucent Technologies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1.01</dc:title>
  <dc:creator>Lucent End User</dc:creator>
  <cp:lastModifiedBy>Silberschatz, Avi</cp:lastModifiedBy>
  <cp:revision>139</cp:revision>
  <cp:lastPrinted>2011-04-04T02:19:50Z</cp:lastPrinted>
  <dcterms:created xsi:type="dcterms:W3CDTF">2011-04-03T15:01:31Z</dcterms:created>
  <dcterms:modified xsi:type="dcterms:W3CDTF">2012-04-05T13:52:35Z</dcterms:modified>
</cp:coreProperties>
</file>

<file path=docProps/thumbnail.jpeg>
</file>